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x="9753600" cy="7315200"/>
  <p:notesSz cx="6858000" cy="9144000"/>
  <p:embeddedFontLst>
    <p:embeddedFont>
      <p:font typeface="Oswald Bold" charset="1" panose="00000800000000000000"/>
      <p:regular r:id="rId87"/>
    </p:embeddedFont>
    <p:embeddedFont>
      <p:font typeface="Roboto Bold" charset="1" panose="02000000000000000000"/>
      <p:regular r:id="rId88"/>
    </p:embeddedFont>
    <p:embeddedFont>
      <p:font typeface="UTM Avo" charset="1" panose="02040603050506020204"/>
      <p:regular r:id="rId89"/>
    </p:embeddedFont>
    <p:embeddedFont>
      <p:font typeface="Roboto" charset="1" panose="02000000000000000000"/>
      <p:regular r:id="rId90"/>
    </p:embeddedFont>
    <p:embeddedFont>
      <p:font typeface="Roboto Bold Italics" charset="1" panose="02000000000000000000"/>
      <p:regular r:id="rId91"/>
    </p:embeddedFont>
    <p:embeddedFont>
      <p:font typeface="Roboto Italics" charset="1" panose="0200000000000000000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notesMasters/notesMaster1.xml" Type="http://schemas.openxmlformats.org/officeDocument/2006/relationships/notesMaster"/><Relationship Id="rId94" Target="theme/theme2.xml" Type="http://schemas.openxmlformats.org/officeDocument/2006/relationships/theme"/><Relationship Id="rId95"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Ngày nay các cuộc tấn công Web Application thường nhắm vào các lỗ hổng phổ biến như SQL injection, cross-site scripting (XSS),  File inclustion...</a:t>
            </a:r>
          </a:p>
          <a:p>
            <a:r>
              <a:rPr lang="en-US"/>
              <a:t/>
            </a:r>
          </a:p>
          <a:p>
            <a:r>
              <a:rPr lang="en-US"/>
              <a:t>Nhưng Firewall truyền thống hoạt động dựa trên việc kiểm tra địa chỉ IP và port, do đó không thể phát hiện và chặn các cuộc tấn công WAF nhắm vào các lỗ hổng logic trong ứng dụng do không kiểm tra được payload.</a:t>
            </a:r>
          </a:p>
          <a:p>
            <a:r>
              <a:rPr lang="en-US"/>
              <a:t/>
            </a:r>
          </a:p>
          <a:p>
            <a:r>
              <a:rPr lang="en-US"/>
              <a:t>Mod Security là một WAF có thể bảo vệ các ứng dụng web khỏi các cuộc tấn công WAF bằng cách kiểm tra nội dung của các yêu cầu HTTP/HTTPS và chặn các yêu cầu độc hại.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8MQq0BTa_WI"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3QRpU0bqWW0"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https://youtu.be/VzFLFbRIsF8"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pb_XJ8hda7c"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jzX0fVp_uGo"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7.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1.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2.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3.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2U_ZrNrSfvE"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6.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8.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https://youtu.be/KUrQ--aH0nE" TargetMode="External" Type="http://schemas.openxmlformats.org/officeDocument/2006/relationships/hyperlink"/><Relationship Id="rId5" Target="../media/image4.png" Type="http://schemas.openxmlformats.org/officeDocument/2006/relationships/image"/><Relationship Id="rId6" Target="../media/image5.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9.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0.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1.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2.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3.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9.jpeg" Type="http://schemas.openxmlformats.org/officeDocument/2006/relationships/image"/><Relationship Id="rId5" Target="../media/image80.png" Type="http://schemas.openxmlformats.org/officeDocument/2006/relationships/image"/><Relationship Id="rId6" Target="../media/image8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607562" y="13797"/>
            <a:ext cx="6146038" cy="6914292"/>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1363" t="0" r="-67492" b="0"/>
              </a:stretch>
            </a:blipFill>
          </p:spPr>
        </p:sp>
      </p:grpSp>
      <p:grpSp>
        <p:nvGrpSpPr>
          <p:cNvPr name="Group 5" id="5"/>
          <p:cNvGrpSpPr/>
          <p:nvPr/>
        </p:nvGrpSpPr>
        <p:grpSpPr>
          <a:xfrm rot="0">
            <a:off x="5729136" y="5688962"/>
            <a:ext cx="4466873" cy="2507815"/>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202341"/>
              <a:ext cx="558800" cy="221391"/>
            </a:xfrm>
            <a:prstGeom prst="rect">
              <a:avLst/>
            </a:prstGeom>
          </p:spPr>
          <p:txBody>
            <a:bodyPr anchor="ctr" rtlCol="false" tIns="27539" lIns="27539" bIns="27539" rIns="27539"/>
            <a:lstStyle/>
            <a:p>
              <a:pPr algn="ctr">
                <a:lnSpc>
                  <a:spcPts val="1441"/>
                </a:lnSpc>
              </a:pPr>
            </a:p>
          </p:txBody>
        </p:sp>
      </p:grpSp>
      <p:grpSp>
        <p:nvGrpSpPr>
          <p:cNvPr name="Group 8" id="8"/>
          <p:cNvGrpSpPr/>
          <p:nvPr/>
        </p:nvGrpSpPr>
        <p:grpSpPr>
          <a:xfrm rot="0">
            <a:off x="6260721" y="5506956"/>
            <a:ext cx="4466873" cy="2507815"/>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202341"/>
              <a:ext cx="558800" cy="221391"/>
            </a:xfrm>
            <a:prstGeom prst="rect">
              <a:avLst/>
            </a:prstGeom>
          </p:spPr>
          <p:txBody>
            <a:bodyPr anchor="ctr" rtlCol="false" tIns="27539" lIns="27539" bIns="27539" rIns="27539"/>
            <a:lstStyle/>
            <a:p>
              <a:pPr algn="ctr">
                <a:lnSpc>
                  <a:spcPts val="1441"/>
                </a:lnSpc>
              </a:pPr>
            </a:p>
          </p:txBody>
        </p:sp>
      </p:grpSp>
      <p:grpSp>
        <p:nvGrpSpPr>
          <p:cNvPr name="Group 11" id="11"/>
          <p:cNvGrpSpPr/>
          <p:nvPr/>
        </p:nvGrpSpPr>
        <p:grpSpPr>
          <a:xfrm rot="0">
            <a:off x="2056872" y="-87042"/>
            <a:ext cx="5639856" cy="90941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9525"/>
              <a:ext cx="609600" cy="140587"/>
            </a:xfrm>
            <a:prstGeom prst="rect">
              <a:avLst/>
            </a:prstGeom>
          </p:spPr>
          <p:txBody>
            <a:bodyPr anchor="ctr" rtlCol="false" tIns="27539" lIns="27539" bIns="27539" rIns="27539"/>
            <a:lstStyle/>
            <a:p>
              <a:pPr algn="ctr">
                <a:lnSpc>
                  <a:spcPts val="1441"/>
                </a:lnSpc>
              </a:pPr>
            </a:p>
          </p:txBody>
        </p:sp>
      </p:grpSp>
      <p:sp>
        <p:nvSpPr>
          <p:cNvPr name="Freeform 14" id="14"/>
          <p:cNvSpPr/>
          <p:nvPr/>
        </p:nvSpPr>
        <p:spPr>
          <a:xfrm flipH="false" flipV="false" rot="0">
            <a:off x="0" y="13797"/>
            <a:ext cx="3726891" cy="1448829"/>
          </a:xfrm>
          <a:custGeom>
            <a:avLst/>
            <a:gdLst/>
            <a:ahLst/>
            <a:cxnLst/>
            <a:rect r="r" b="b" t="t" l="l"/>
            <a:pathLst>
              <a:path h="1448829" w="3726891">
                <a:moveTo>
                  <a:pt x="0" y="0"/>
                </a:moveTo>
                <a:lnTo>
                  <a:pt x="3726891" y="0"/>
                </a:lnTo>
                <a:lnTo>
                  <a:pt x="3726891" y="1448829"/>
                </a:lnTo>
                <a:lnTo>
                  <a:pt x="0" y="144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2213165" y="-895614"/>
            <a:ext cx="5639856" cy="90941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9525"/>
              <a:ext cx="609600" cy="140587"/>
            </a:xfrm>
            <a:prstGeom prst="rect">
              <a:avLst/>
            </a:prstGeom>
          </p:spPr>
          <p:txBody>
            <a:bodyPr anchor="ctr" rtlCol="false" tIns="27539" lIns="27539" bIns="27539" rIns="27539"/>
            <a:lstStyle/>
            <a:p>
              <a:pPr algn="ctr">
                <a:lnSpc>
                  <a:spcPts val="1441"/>
                </a:lnSpc>
              </a:pPr>
            </a:p>
          </p:txBody>
        </p:sp>
      </p:grpSp>
      <p:sp>
        <p:nvSpPr>
          <p:cNvPr name="AutoShape 18" id="18"/>
          <p:cNvSpPr/>
          <p:nvPr/>
        </p:nvSpPr>
        <p:spPr>
          <a:xfrm flipV="true">
            <a:off x="396301" y="6612254"/>
            <a:ext cx="4399444" cy="30981"/>
          </a:xfrm>
          <a:prstGeom prst="line">
            <a:avLst/>
          </a:prstGeom>
          <a:ln cap="flat" w="57150">
            <a:solidFill>
              <a:srgbClr val="F9B680"/>
            </a:solidFill>
            <a:prstDash val="solid"/>
            <a:headEnd type="none" len="sm" w="sm"/>
            <a:tailEnd type="none" len="sm" w="sm"/>
          </a:ln>
        </p:spPr>
      </p:sp>
      <p:sp>
        <p:nvSpPr>
          <p:cNvPr name="AutoShape 19" id="19"/>
          <p:cNvSpPr/>
          <p:nvPr/>
        </p:nvSpPr>
        <p:spPr>
          <a:xfrm>
            <a:off x="8302677" y="5710144"/>
            <a:ext cx="679395" cy="754528"/>
          </a:xfrm>
          <a:prstGeom prst="line">
            <a:avLst/>
          </a:prstGeom>
          <a:ln cap="flat" w="57150">
            <a:solidFill>
              <a:srgbClr val="F9B680"/>
            </a:solidFill>
            <a:prstDash val="solid"/>
            <a:headEnd type="none" len="sm" w="sm"/>
            <a:tailEnd type="none" len="sm" w="sm"/>
          </a:ln>
        </p:spPr>
      </p:sp>
      <p:sp>
        <p:nvSpPr>
          <p:cNvPr name="AutoShape 20" id="20"/>
          <p:cNvSpPr/>
          <p:nvPr/>
        </p:nvSpPr>
        <p:spPr>
          <a:xfrm>
            <a:off x="8128643" y="5922788"/>
            <a:ext cx="679395" cy="754528"/>
          </a:xfrm>
          <a:prstGeom prst="line">
            <a:avLst/>
          </a:prstGeom>
          <a:ln cap="flat" w="57150">
            <a:solidFill>
              <a:srgbClr val="F9B680"/>
            </a:solidFill>
            <a:prstDash val="solid"/>
            <a:headEnd type="none" len="sm" w="sm"/>
            <a:tailEnd type="none" len="sm" w="sm"/>
          </a:ln>
        </p:spPr>
      </p:sp>
      <p:sp>
        <p:nvSpPr>
          <p:cNvPr name="TextBox 21" id="21"/>
          <p:cNvSpPr txBox="true"/>
          <p:nvPr/>
        </p:nvSpPr>
        <p:spPr>
          <a:xfrm rot="0">
            <a:off x="158953" y="2275150"/>
            <a:ext cx="4874139" cy="1054163"/>
          </a:xfrm>
          <a:prstGeom prst="rect">
            <a:avLst/>
          </a:prstGeom>
        </p:spPr>
        <p:txBody>
          <a:bodyPr anchor="t" rtlCol="false" tIns="0" lIns="0" bIns="0" rIns="0">
            <a:spAutoFit/>
          </a:bodyPr>
          <a:lstStyle/>
          <a:p>
            <a:pPr algn="l">
              <a:lnSpc>
                <a:spcPts val="4228"/>
              </a:lnSpc>
            </a:pPr>
            <a:r>
              <a:rPr lang="en-US" sz="3523">
                <a:solidFill>
                  <a:srgbClr val="051D64"/>
                </a:solidFill>
                <a:latin typeface="Oswald Bold"/>
              </a:rPr>
              <a:t>TÌM HIỂU VÀ TRIỂN KHAI</a:t>
            </a:r>
          </a:p>
          <a:p>
            <a:pPr algn="l">
              <a:lnSpc>
                <a:spcPts val="4228"/>
              </a:lnSpc>
            </a:pPr>
            <a:r>
              <a:rPr lang="en-US" sz="3523">
                <a:solidFill>
                  <a:srgbClr val="051D64"/>
                </a:solidFill>
                <a:latin typeface="Oswald Bold"/>
              </a:rPr>
              <a:t>ELK STACK</a:t>
            </a:r>
          </a:p>
        </p:txBody>
      </p:sp>
      <p:sp>
        <p:nvSpPr>
          <p:cNvPr name="TextBox 22" id="22"/>
          <p:cNvSpPr txBox="true"/>
          <p:nvPr/>
        </p:nvSpPr>
        <p:spPr>
          <a:xfrm rot="0">
            <a:off x="1384726" y="3776049"/>
            <a:ext cx="2342165" cy="238125"/>
          </a:xfrm>
          <a:prstGeom prst="rect">
            <a:avLst/>
          </a:prstGeom>
        </p:spPr>
        <p:txBody>
          <a:bodyPr anchor="t" rtlCol="false" tIns="0" lIns="0" bIns="0" rIns="0">
            <a:spAutoFit/>
          </a:bodyPr>
          <a:lstStyle/>
          <a:p>
            <a:pPr algn="l">
              <a:lnSpc>
                <a:spcPts val="1941"/>
              </a:lnSpc>
            </a:pPr>
            <a:r>
              <a:rPr lang="en-US" sz="1617">
                <a:solidFill>
                  <a:srgbClr val="03060B"/>
                </a:solidFill>
                <a:latin typeface="Oswald Bold"/>
              </a:rPr>
              <a:t>GVHD: ThS. Đỗ Hoàng Hiển</a:t>
            </a:r>
          </a:p>
        </p:txBody>
      </p:sp>
      <p:sp>
        <p:nvSpPr>
          <p:cNvPr name="TextBox 23" id="23"/>
          <p:cNvSpPr txBox="true"/>
          <p:nvPr/>
        </p:nvSpPr>
        <p:spPr>
          <a:xfrm rot="0">
            <a:off x="398725" y="4781256"/>
            <a:ext cx="2927197" cy="1603979"/>
          </a:xfrm>
          <a:prstGeom prst="rect">
            <a:avLst/>
          </a:prstGeom>
        </p:spPr>
        <p:txBody>
          <a:bodyPr anchor="t" rtlCol="false" tIns="0" lIns="0" bIns="0" rIns="0">
            <a:spAutoFit/>
          </a:bodyPr>
          <a:lstStyle/>
          <a:p>
            <a:pPr algn="l">
              <a:lnSpc>
                <a:spcPts val="2146"/>
              </a:lnSpc>
            </a:pPr>
            <a:r>
              <a:rPr lang="en-US" sz="1501">
                <a:solidFill>
                  <a:srgbClr val="051D64"/>
                </a:solidFill>
                <a:latin typeface="Roboto Bold"/>
              </a:rPr>
              <a:t>Nhóm 05</a:t>
            </a:r>
          </a:p>
          <a:p>
            <a:pPr algn="l" marL="324077" indent="-162038" lvl="1">
              <a:lnSpc>
                <a:spcPts val="2146"/>
              </a:lnSpc>
              <a:buFont typeface="Arial"/>
              <a:buChar char="•"/>
            </a:pPr>
            <a:r>
              <a:rPr lang="en-US" sz="1501">
                <a:solidFill>
                  <a:srgbClr val="051D64"/>
                </a:solidFill>
                <a:latin typeface="Roboto Bold"/>
              </a:rPr>
              <a:t>Phan Gia Khánh</a:t>
            </a:r>
          </a:p>
          <a:p>
            <a:pPr algn="l" marL="324077" indent="-162038" lvl="1">
              <a:lnSpc>
                <a:spcPts val="2146"/>
              </a:lnSpc>
              <a:buFont typeface="Arial"/>
              <a:buChar char="•"/>
            </a:pPr>
            <a:r>
              <a:rPr lang="en-US" sz="1501">
                <a:solidFill>
                  <a:srgbClr val="051D64"/>
                </a:solidFill>
                <a:latin typeface="Roboto Bold"/>
              </a:rPr>
              <a:t>Nguyễn Huy Cường</a:t>
            </a:r>
          </a:p>
          <a:p>
            <a:pPr algn="l" marL="324077" indent="-162038" lvl="1">
              <a:lnSpc>
                <a:spcPts val="2146"/>
              </a:lnSpc>
              <a:buFont typeface="Arial"/>
              <a:buChar char="•"/>
            </a:pPr>
            <a:r>
              <a:rPr lang="en-US" sz="1501">
                <a:solidFill>
                  <a:srgbClr val="051D64"/>
                </a:solidFill>
                <a:latin typeface="Roboto Bold"/>
              </a:rPr>
              <a:t>Nguyễn Đức Tài</a:t>
            </a:r>
          </a:p>
          <a:p>
            <a:pPr algn="l" marL="324077" indent="-162038" lvl="1">
              <a:lnSpc>
                <a:spcPts val="2146"/>
              </a:lnSpc>
              <a:buFont typeface="Arial"/>
              <a:buChar char="•"/>
            </a:pPr>
            <a:r>
              <a:rPr lang="en-US" sz="1501">
                <a:solidFill>
                  <a:srgbClr val="051D64"/>
                </a:solidFill>
                <a:latin typeface="Roboto Bold"/>
              </a:rPr>
              <a:t>Nguyễn Hoài Phương</a:t>
            </a:r>
          </a:p>
          <a:p>
            <a:pPr algn="l" marL="324077" indent="-162038" lvl="1">
              <a:lnSpc>
                <a:spcPts val="2146"/>
              </a:lnSpc>
              <a:buFont typeface="Arial"/>
              <a:buChar char="•"/>
            </a:pPr>
            <a:r>
              <a:rPr lang="en-US" sz="1501">
                <a:solidFill>
                  <a:srgbClr val="051D64"/>
                </a:solidFill>
                <a:latin typeface="Roboto Bold"/>
              </a:rPr>
              <a:t>Trần Minh Duy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64566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1121374"/>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3240509" y="6014066"/>
            <a:ext cx="3272582" cy="327661"/>
          </a:xfrm>
          <a:prstGeom prst="rect">
            <a:avLst/>
          </a:prstGeom>
        </p:spPr>
        <p:txBody>
          <a:bodyPr anchor="t" rtlCol="false" tIns="0" lIns="0" bIns="0" rIns="0">
            <a:spAutoFit/>
          </a:bodyPr>
          <a:lstStyle/>
          <a:p>
            <a:pPr algn="ctr">
              <a:lnSpc>
                <a:spcPts val="2639"/>
              </a:lnSpc>
              <a:spcBef>
                <a:spcPct val="0"/>
              </a:spcBef>
            </a:pPr>
            <a:r>
              <a:rPr lang="en-US" sz="1599">
                <a:solidFill>
                  <a:srgbClr val="000000"/>
                </a:solidFill>
                <a:latin typeface="Roboto Italics"/>
              </a:rPr>
              <a:t>Hình: </a:t>
            </a:r>
            <a:r>
              <a:rPr lang="en-US" sz="1599">
                <a:solidFill>
                  <a:srgbClr val="000000"/>
                </a:solidFill>
                <a:latin typeface="Roboto Italics"/>
              </a:rPr>
              <a:t>Luồng hoạt động của ELKStack</a:t>
            </a:r>
          </a:p>
        </p:txBody>
      </p:sp>
      <p:sp>
        <p:nvSpPr>
          <p:cNvPr name="Freeform 5" id="5"/>
          <p:cNvSpPr/>
          <p:nvPr/>
        </p:nvSpPr>
        <p:spPr>
          <a:xfrm flipH="false" flipV="false" rot="0">
            <a:off x="381832" y="2099425"/>
            <a:ext cx="8989936" cy="3116351"/>
          </a:xfrm>
          <a:custGeom>
            <a:avLst/>
            <a:gdLst/>
            <a:ahLst/>
            <a:cxnLst/>
            <a:rect r="r" b="b" t="t" l="l"/>
            <a:pathLst>
              <a:path h="3116351" w="8989936">
                <a:moveTo>
                  <a:pt x="0" y="0"/>
                </a:moveTo>
                <a:lnTo>
                  <a:pt x="8989936" y="0"/>
                </a:lnTo>
                <a:lnTo>
                  <a:pt x="8989936" y="3116350"/>
                </a:lnTo>
                <a:lnTo>
                  <a:pt x="0" y="3116350"/>
                </a:lnTo>
                <a:lnTo>
                  <a:pt x="0" y="0"/>
                </a:lnTo>
                <a:close/>
              </a:path>
            </a:pathLst>
          </a:custGeom>
          <a:blipFill>
            <a:blip r:embed="rId4"/>
            <a:stretch>
              <a:fillRect l="0" t="0" r="-773" b="-22471"/>
            </a:stretch>
          </a:blipFill>
        </p:spPr>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3466755" y="2189907"/>
            <a:ext cx="6212766" cy="3494681"/>
          </a:xfrm>
          <a:custGeom>
            <a:avLst/>
            <a:gdLst/>
            <a:ahLst/>
            <a:cxnLst/>
            <a:rect r="r" b="b" t="t" l="l"/>
            <a:pathLst>
              <a:path h="3494681" w="6212766">
                <a:moveTo>
                  <a:pt x="0" y="0"/>
                </a:moveTo>
                <a:lnTo>
                  <a:pt x="6212766" y="0"/>
                </a:lnTo>
                <a:lnTo>
                  <a:pt x="6212766" y="3494680"/>
                </a:lnTo>
                <a:lnTo>
                  <a:pt x="0" y="3494680"/>
                </a:lnTo>
                <a:lnTo>
                  <a:pt x="0" y="0"/>
                </a:lnTo>
                <a:close/>
              </a:path>
            </a:pathLst>
          </a:custGeom>
          <a:blipFill>
            <a:blip r:embed="rId4"/>
            <a:stretch>
              <a:fillRect l="0" t="0" r="0" b="0"/>
            </a:stretch>
          </a:blipFill>
        </p:spPr>
      </p:sp>
      <p:sp>
        <p:nvSpPr>
          <p:cNvPr name="TextBox 4" id="4"/>
          <p:cNvSpPr txBox="true"/>
          <p:nvPr/>
        </p:nvSpPr>
        <p:spPr>
          <a:xfrm rot="0">
            <a:off x="149225" y="1361440"/>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5" id="5"/>
          <p:cNvSpPr txBox="true"/>
          <p:nvPr/>
        </p:nvSpPr>
        <p:spPr>
          <a:xfrm rot="0">
            <a:off x="3602461" y="5840798"/>
            <a:ext cx="5602499" cy="327661"/>
          </a:xfrm>
          <a:prstGeom prst="rect">
            <a:avLst/>
          </a:prstGeom>
        </p:spPr>
        <p:txBody>
          <a:bodyPr anchor="t" rtlCol="false" tIns="0" lIns="0" bIns="0" rIns="0">
            <a:spAutoFit/>
          </a:bodyPr>
          <a:lstStyle/>
          <a:p>
            <a:pPr algn="ctr">
              <a:lnSpc>
                <a:spcPts val="2639"/>
              </a:lnSpc>
            </a:pPr>
            <a:r>
              <a:rPr lang="en-US" sz="1599">
                <a:solidFill>
                  <a:srgbClr val="03060B"/>
                </a:solidFill>
                <a:latin typeface="Roboto Italics"/>
              </a:rPr>
              <a:t>Hình: Kiến trúc của Elasticsearch</a:t>
            </a:r>
          </a:p>
        </p:txBody>
      </p:sp>
      <p:sp>
        <p:nvSpPr>
          <p:cNvPr name="TextBox 6" id="6"/>
          <p:cNvSpPr txBox="true"/>
          <p:nvPr/>
        </p:nvSpPr>
        <p:spPr>
          <a:xfrm rot="0">
            <a:off x="149225" y="1966595"/>
            <a:ext cx="3317529" cy="324485"/>
          </a:xfrm>
          <a:prstGeom prst="rect">
            <a:avLst/>
          </a:prstGeom>
        </p:spPr>
        <p:txBody>
          <a:bodyPr anchor="t" rtlCol="false" tIns="0" lIns="0" bIns="0" rIns="0">
            <a:spAutoFit/>
          </a:bodyPr>
          <a:lstStyle/>
          <a:p>
            <a:pPr algn="l">
              <a:lnSpc>
                <a:spcPts val="2639"/>
              </a:lnSpc>
            </a:pPr>
            <a:r>
              <a:rPr lang="en-US" sz="1599">
                <a:solidFill>
                  <a:srgbClr val="03060B"/>
                </a:solidFill>
                <a:latin typeface="Roboto Bold"/>
              </a:rPr>
              <a:t>Tính năng chính của Elasticsearch:</a:t>
            </a:r>
          </a:p>
        </p:txBody>
      </p:sp>
      <p:sp>
        <p:nvSpPr>
          <p:cNvPr name="TextBox 7" id="7"/>
          <p:cNvSpPr txBox="true"/>
          <p:nvPr/>
        </p:nvSpPr>
        <p:spPr>
          <a:xfrm rot="0">
            <a:off x="149225" y="2378075"/>
            <a:ext cx="3317529" cy="661036"/>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Tìm kiếm toàn văn bản (Full-text search).</a:t>
            </a:r>
          </a:p>
        </p:txBody>
      </p:sp>
      <p:sp>
        <p:nvSpPr>
          <p:cNvPr name="TextBox 8" id="8"/>
          <p:cNvSpPr txBox="true"/>
          <p:nvPr/>
        </p:nvSpPr>
        <p:spPr>
          <a:xfrm rot="0">
            <a:off x="149225" y="3170988"/>
            <a:ext cx="3317529" cy="661036"/>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Tìm kiếm thời gian thực (Real-time search).</a:t>
            </a:r>
          </a:p>
        </p:txBody>
      </p:sp>
      <p:sp>
        <p:nvSpPr>
          <p:cNvPr name="TextBox 9" id="9"/>
          <p:cNvSpPr txBox="true"/>
          <p:nvPr/>
        </p:nvSpPr>
        <p:spPr>
          <a:xfrm rot="0">
            <a:off x="149225" y="3973628"/>
            <a:ext cx="3317529" cy="661036"/>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Phân tích và tổng hợp dữ liệu (Aggregations).</a:t>
            </a:r>
          </a:p>
        </p:txBody>
      </p:sp>
      <p:sp>
        <p:nvSpPr>
          <p:cNvPr name="TextBox 10" id="10"/>
          <p:cNvSpPr txBox="true"/>
          <p:nvPr/>
        </p:nvSpPr>
        <p:spPr>
          <a:xfrm rot="0">
            <a:off x="149225" y="4775902"/>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 Khả năng mở rộng cao.</a:t>
            </a:r>
          </a:p>
        </p:txBody>
      </p:sp>
      <p:sp>
        <p:nvSpPr>
          <p:cNvPr name="TextBox 11" id="11"/>
          <p:cNvSpPr txBox="true"/>
          <p:nvPr/>
        </p:nvSpPr>
        <p:spPr>
          <a:xfrm rot="0">
            <a:off x="149225" y="5187382"/>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Hỗ trợ nhiều ngôn ngữ lập trình.</a:t>
            </a:r>
          </a:p>
        </p:txBody>
      </p:sp>
      <p:sp>
        <p:nvSpPr>
          <p:cNvPr name="TextBox 12" id="12"/>
          <p:cNvSpPr txBox="true"/>
          <p:nvPr/>
        </p:nvSpPr>
        <p:spPr>
          <a:xfrm rot="0">
            <a:off x="149225" y="5598862"/>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Lưu trữ và quản lý dữ liệu.</a:t>
            </a:r>
          </a:p>
        </p:txBody>
      </p:sp>
      <p:grpSp>
        <p:nvGrpSpPr>
          <p:cNvPr name="Group 13" id="13"/>
          <p:cNvGrpSpPr/>
          <p:nvPr/>
        </p:nvGrpSpPr>
        <p:grpSpPr>
          <a:xfrm rot="0">
            <a:off x="-446266" y="0"/>
            <a:ext cx="11950339" cy="953895"/>
            <a:chOff x="0" y="0"/>
            <a:chExt cx="15933786" cy="1271860"/>
          </a:xfrm>
        </p:grpSpPr>
        <p:grpSp>
          <p:nvGrpSpPr>
            <p:cNvPr name="Group 14" id="14"/>
            <p:cNvGrpSpPr/>
            <p:nvPr/>
          </p:nvGrpSpPr>
          <p:grpSpPr>
            <a:xfrm rot="0">
              <a:off x="0" y="0"/>
              <a:ext cx="15933786" cy="593575"/>
              <a:chOff x="0" y="0"/>
              <a:chExt cx="5901402" cy="219842"/>
            </a:xfrm>
          </p:grpSpPr>
          <p:sp>
            <p:nvSpPr>
              <p:cNvPr name="Freeform 15" id="1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6" id="1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7" id="1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20" id="2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21" id="2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22" id="2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23" id="2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24" id="2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5" id="25"/>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6" id="26"/>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2968112" y="1934253"/>
            <a:ext cx="6127456" cy="3446694"/>
          </a:xfrm>
          <a:custGeom>
            <a:avLst/>
            <a:gdLst/>
            <a:ahLst/>
            <a:cxnLst/>
            <a:rect r="r" b="b" t="t" l="l"/>
            <a:pathLst>
              <a:path h="3446694" w="6127456">
                <a:moveTo>
                  <a:pt x="0" y="0"/>
                </a:moveTo>
                <a:lnTo>
                  <a:pt x="6127456" y="0"/>
                </a:lnTo>
                <a:lnTo>
                  <a:pt x="6127456" y="3446694"/>
                </a:lnTo>
                <a:lnTo>
                  <a:pt x="0" y="3446694"/>
                </a:lnTo>
                <a:lnTo>
                  <a:pt x="0" y="0"/>
                </a:lnTo>
                <a:close/>
              </a:path>
            </a:pathLst>
          </a:custGeom>
          <a:blipFill>
            <a:blip r:embed="rId4"/>
            <a:stretch>
              <a:fillRect l="0" t="0" r="0" b="0"/>
            </a:stretch>
          </a:blipFill>
        </p:spPr>
      </p:sp>
      <p:sp>
        <p:nvSpPr>
          <p:cNvPr name="TextBox 4" id="4"/>
          <p:cNvSpPr txBox="true"/>
          <p:nvPr/>
        </p:nvSpPr>
        <p:spPr>
          <a:xfrm rot="0">
            <a:off x="149225" y="1361440"/>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5" id="5"/>
          <p:cNvSpPr txBox="true"/>
          <p:nvPr/>
        </p:nvSpPr>
        <p:spPr>
          <a:xfrm rot="0">
            <a:off x="2574338" y="5467942"/>
            <a:ext cx="6915003" cy="327661"/>
          </a:xfrm>
          <a:prstGeom prst="rect">
            <a:avLst/>
          </a:prstGeom>
        </p:spPr>
        <p:txBody>
          <a:bodyPr anchor="t" rtlCol="false" tIns="0" lIns="0" bIns="0" rIns="0">
            <a:spAutoFit/>
          </a:bodyPr>
          <a:lstStyle/>
          <a:p>
            <a:pPr algn="ctr">
              <a:lnSpc>
                <a:spcPts val="2639"/>
              </a:lnSpc>
            </a:pPr>
            <a:r>
              <a:rPr lang="en-US" sz="1599">
                <a:solidFill>
                  <a:srgbClr val="03060B"/>
                </a:solidFill>
                <a:latin typeface="Roboto Italics"/>
              </a:rPr>
              <a:t>Hình: Kiến trúc của Logstash</a:t>
            </a:r>
          </a:p>
        </p:txBody>
      </p:sp>
      <p:sp>
        <p:nvSpPr>
          <p:cNvPr name="TextBox 6" id="6"/>
          <p:cNvSpPr txBox="true"/>
          <p:nvPr/>
        </p:nvSpPr>
        <p:spPr>
          <a:xfrm rot="0">
            <a:off x="180322" y="2824425"/>
            <a:ext cx="2210775" cy="661036"/>
          </a:xfrm>
          <a:prstGeom prst="rect">
            <a:avLst/>
          </a:prstGeom>
        </p:spPr>
        <p:txBody>
          <a:bodyPr anchor="t" rtlCol="false" tIns="0" lIns="0" bIns="0" rIns="0">
            <a:spAutoFit/>
          </a:bodyPr>
          <a:lstStyle/>
          <a:p>
            <a:pPr algn="just" marL="345438" indent="-172719" lvl="1">
              <a:lnSpc>
                <a:spcPts val="2639"/>
              </a:lnSpc>
              <a:buFont typeface="Arial"/>
              <a:buChar char="•"/>
            </a:pPr>
            <a:r>
              <a:rPr lang="en-US" sz="1599">
                <a:solidFill>
                  <a:srgbClr val="03060B"/>
                </a:solidFill>
                <a:latin typeface="Roboto"/>
              </a:rPr>
              <a:t>Thu thập dữ liệu đa nguồn</a:t>
            </a:r>
          </a:p>
        </p:txBody>
      </p:sp>
      <p:sp>
        <p:nvSpPr>
          <p:cNvPr name="TextBox 7" id="7"/>
          <p:cNvSpPr txBox="true"/>
          <p:nvPr/>
        </p:nvSpPr>
        <p:spPr>
          <a:xfrm rot="0">
            <a:off x="176090" y="3571875"/>
            <a:ext cx="2131768" cy="661036"/>
          </a:xfrm>
          <a:prstGeom prst="rect">
            <a:avLst/>
          </a:prstGeom>
        </p:spPr>
        <p:txBody>
          <a:bodyPr anchor="t" rtlCol="false" tIns="0" lIns="0" bIns="0" rIns="0">
            <a:spAutoFit/>
          </a:bodyPr>
          <a:lstStyle/>
          <a:p>
            <a:pPr algn="just" marL="345438" indent="-172719" lvl="1">
              <a:lnSpc>
                <a:spcPts val="2639"/>
              </a:lnSpc>
              <a:buFont typeface="Arial"/>
              <a:buChar char="•"/>
            </a:pPr>
            <a:r>
              <a:rPr lang="en-US" sz="1599">
                <a:solidFill>
                  <a:srgbClr val="03060B"/>
                </a:solidFill>
                <a:latin typeface="Roboto"/>
              </a:rPr>
              <a:t>Xử lý và biến đổi dữ liệu</a:t>
            </a:r>
          </a:p>
        </p:txBody>
      </p:sp>
      <p:sp>
        <p:nvSpPr>
          <p:cNvPr name="TextBox 8" id="8"/>
          <p:cNvSpPr txBox="true"/>
          <p:nvPr/>
        </p:nvSpPr>
        <p:spPr>
          <a:xfrm rot="0">
            <a:off x="204073" y="4318636"/>
            <a:ext cx="2103786" cy="661036"/>
          </a:xfrm>
          <a:prstGeom prst="rect">
            <a:avLst/>
          </a:prstGeom>
        </p:spPr>
        <p:txBody>
          <a:bodyPr anchor="t" rtlCol="false" tIns="0" lIns="0" bIns="0" rIns="0">
            <a:spAutoFit/>
          </a:bodyPr>
          <a:lstStyle/>
          <a:p>
            <a:pPr algn="just" marL="345438" indent="-172719" lvl="1">
              <a:lnSpc>
                <a:spcPts val="2639"/>
              </a:lnSpc>
              <a:buFont typeface="Arial"/>
              <a:buChar char="•"/>
            </a:pPr>
            <a:r>
              <a:rPr lang="en-US" sz="1599">
                <a:solidFill>
                  <a:srgbClr val="03060B"/>
                </a:solidFill>
                <a:latin typeface="Roboto"/>
              </a:rPr>
              <a:t>Khả năng mở rộng cao</a:t>
            </a:r>
          </a:p>
        </p:txBody>
      </p:sp>
      <p:sp>
        <p:nvSpPr>
          <p:cNvPr name="TextBox 9" id="9"/>
          <p:cNvSpPr txBox="true"/>
          <p:nvPr/>
        </p:nvSpPr>
        <p:spPr>
          <a:xfrm rot="0">
            <a:off x="180322" y="2082745"/>
            <a:ext cx="2567148" cy="654685"/>
          </a:xfrm>
          <a:prstGeom prst="rect">
            <a:avLst/>
          </a:prstGeom>
        </p:spPr>
        <p:txBody>
          <a:bodyPr anchor="t" rtlCol="false" tIns="0" lIns="0" bIns="0" rIns="0">
            <a:spAutoFit/>
          </a:bodyPr>
          <a:lstStyle/>
          <a:p>
            <a:pPr algn="l">
              <a:lnSpc>
                <a:spcPts val="2639"/>
              </a:lnSpc>
            </a:pPr>
            <a:r>
              <a:rPr lang="en-US" sz="1599">
                <a:solidFill>
                  <a:srgbClr val="03060B"/>
                </a:solidFill>
                <a:latin typeface="Roboto Bold"/>
              </a:rPr>
              <a:t>Tính năng chính của Logstash</a:t>
            </a:r>
          </a:p>
        </p:txBody>
      </p:sp>
      <p:grpSp>
        <p:nvGrpSpPr>
          <p:cNvPr name="Group 10" id="10"/>
          <p:cNvGrpSpPr/>
          <p:nvPr/>
        </p:nvGrpSpPr>
        <p:grpSpPr>
          <a:xfrm rot="0">
            <a:off x="-446266" y="0"/>
            <a:ext cx="11950339" cy="953895"/>
            <a:chOff x="0" y="0"/>
            <a:chExt cx="15933786" cy="1271860"/>
          </a:xfrm>
        </p:grpSpPr>
        <p:grpSp>
          <p:nvGrpSpPr>
            <p:cNvPr name="Group 11" id="11"/>
            <p:cNvGrpSpPr/>
            <p:nvPr/>
          </p:nvGrpSpPr>
          <p:grpSpPr>
            <a:xfrm rot="0">
              <a:off x="0" y="0"/>
              <a:ext cx="15933786" cy="593575"/>
              <a:chOff x="0" y="0"/>
              <a:chExt cx="5901402" cy="219842"/>
            </a:xfrm>
          </p:grpSpPr>
          <p:sp>
            <p:nvSpPr>
              <p:cNvPr name="Freeform 12" id="12"/>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3" id="13"/>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4" id="14"/>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20" id="20"/>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21" id="21"/>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2" id="22"/>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3" id="23"/>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475466" y="67647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01600" y="731520"/>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3419130" y="6847351"/>
            <a:ext cx="5785369" cy="324485"/>
          </a:xfrm>
          <a:prstGeom prst="rect">
            <a:avLst/>
          </a:prstGeom>
        </p:spPr>
        <p:txBody>
          <a:bodyPr anchor="t" rtlCol="false" tIns="0" lIns="0" bIns="0" rIns="0">
            <a:spAutoFit/>
          </a:bodyPr>
          <a:lstStyle/>
          <a:p>
            <a:pPr algn="ctr">
              <a:lnSpc>
                <a:spcPts val="2639"/>
              </a:lnSpc>
            </a:pPr>
            <a:r>
              <a:rPr lang="en-US" sz="1599">
                <a:solidFill>
                  <a:srgbClr val="03060B"/>
                </a:solidFill>
                <a:latin typeface="Roboto Bold"/>
              </a:rPr>
              <a:t>Kibana</a:t>
            </a:r>
          </a:p>
        </p:txBody>
      </p:sp>
      <p:sp>
        <p:nvSpPr>
          <p:cNvPr name="TextBox 5" id="5"/>
          <p:cNvSpPr txBox="true"/>
          <p:nvPr/>
        </p:nvSpPr>
        <p:spPr>
          <a:xfrm rot="0">
            <a:off x="101600" y="1336675"/>
            <a:ext cx="3317529" cy="324485"/>
          </a:xfrm>
          <a:prstGeom prst="rect">
            <a:avLst/>
          </a:prstGeom>
        </p:spPr>
        <p:txBody>
          <a:bodyPr anchor="t" rtlCol="false" tIns="0" lIns="0" bIns="0" rIns="0">
            <a:spAutoFit/>
          </a:bodyPr>
          <a:lstStyle/>
          <a:p>
            <a:pPr algn="l">
              <a:lnSpc>
                <a:spcPts val="2639"/>
              </a:lnSpc>
            </a:pPr>
            <a:r>
              <a:rPr lang="en-US" sz="1599">
                <a:solidFill>
                  <a:srgbClr val="03060B"/>
                </a:solidFill>
                <a:latin typeface="Roboto Bold"/>
              </a:rPr>
              <a:t>Tính năng chính của Kibana:</a:t>
            </a:r>
          </a:p>
        </p:txBody>
      </p:sp>
      <p:sp>
        <p:nvSpPr>
          <p:cNvPr name="TextBox 6" id="6"/>
          <p:cNvSpPr txBox="true"/>
          <p:nvPr/>
        </p:nvSpPr>
        <p:spPr>
          <a:xfrm rot="0">
            <a:off x="101600" y="2733322"/>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Trực quan hóa dữ liệu.</a:t>
            </a:r>
          </a:p>
        </p:txBody>
      </p:sp>
      <p:sp>
        <p:nvSpPr>
          <p:cNvPr name="TextBox 7" id="7"/>
          <p:cNvSpPr txBox="true"/>
          <p:nvPr/>
        </p:nvSpPr>
        <p:spPr>
          <a:xfrm rot="0">
            <a:off x="101600" y="3144802"/>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Tạo báo cáo và Dashboard.</a:t>
            </a:r>
          </a:p>
        </p:txBody>
      </p:sp>
      <p:sp>
        <p:nvSpPr>
          <p:cNvPr name="TextBox 8" id="8"/>
          <p:cNvSpPr txBox="true"/>
          <p:nvPr/>
        </p:nvSpPr>
        <p:spPr>
          <a:xfrm rot="0">
            <a:off x="101600" y="3561395"/>
            <a:ext cx="3317529" cy="661036"/>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Phân tích dữ liệu theo chuỗi thời gian.</a:t>
            </a:r>
          </a:p>
        </p:txBody>
      </p:sp>
      <p:sp>
        <p:nvSpPr>
          <p:cNvPr name="TextBox 9" id="9"/>
          <p:cNvSpPr txBox="true"/>
          <p:nvPr/>
        </p:nvSpPr>
        <p:spPr>
          <a:xfrm rot="0">
            <a:off x="101600" y="4343715"/>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Tìm kiếm và lọc dữ liệu.</a:t>
            </a:r>
          </a:p>
        </p:txBody>
      </p:sp>
      <p:sp>
        <p:nvSpPr>
          <p:cNvPr name="TextBox 10" id="10"/>
          <p:cNvSpPr txBox="true"/>
          <p:nvPr/>
        </p:nvSpPr>
        <p:spPr>
          <a:xfrm rot="0">
            <a:off x="101600" y="4795836"/>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Tích hợp Machine Learning.</a:t>
            </a:r>
          </a:p>
        </p:txBody>
      </p:sp>
      <p:sp>
        <p:nvSpPr>
          <p:cNvPr name="TextBox 11" id="11"/>
          <p:cNvSpPr txBox="true"/>
          <p:nvPr/>
        </p:nvSpPr>
        <p:spPr>
          <a:xfrm rot="0">
            <a:off x="101600" y="5207316"/>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Bảo mật và quản lý người dùng.</a:t>
            </a:r>
          </a:p>
        </p:txBody>
      </p:sp>
      <p:sp>
        <p:nvSpPr>
          <p:cNvPr name="TextBox 12" id="12"/>
          <p:cNvSpPr txBox="true"/>
          <p:nvPr/>
        </p:nvSpPr>
        <p:spPr>
          <a:xfrm rot="0">
            <a:off x="101600" y="5618797"/>
            <a:ext cx="3317529" cy="327661"/>
          </a:xfrm>
          <a:prstGeom prst="rect">
            <a:avLst/>
          </a:prstGeom>
        </p:spPr>
        <p:txBody>
          <a:bodyPr anchor="t" rtlCol="false" tIns="0" lIns="0" bIns="0" rIns="0">
            <a:spAutoFit/>
          </a:bodyPr>
          <a:lstStyle/>
          <a:p>
            <a:pPr algn="l" marL="345438" indent="-172719" lvl="1">
              <a:lnSpc>
                <a:spcPts val="2639"/>
              </a:lnSpc>
              <a:buFont typeface="Arial"/>
              <a:buChar char="•"/>
            </a:pPr>
            <a:r>
              <a:rPr lang="en-US" sz="1599">
                <a:solidFill>
                  <a:srgbClr val="03060B"/>
                </a:solidFill>
                <a:latin typeface="Roboto"/>
              </a:rPr>
              <a:t>Canvas.</a:t>
            </a:r>
          </a:p>
        </p:txBody>
      </p:sp>
      <p:sp>
        <p:nvSpPr>
          <p:cNvPr name="Freeform 13" id="13"/>
          <p:cNvSpPr/>
          <p:nvPr/>
        </p:nvSpPr>
        <p:spPr>
          <a:xfrm flipH="false" flipV="false" rot="0">
            <a:off x="3419130" y="1468081"/>
            <a:ext cx="6334470" cy="4933388"/>
          </a:xfrm>
          <a:custGeom>
            <a:avLst/>
            <a:gdLst/>
            <a:ahLst/>
            <a:cxnLst/>
            <a:rect r="r" b="b" t="t" l="l"/>
            <a:pathLst>
              <a:path h="4933388" w="6334470">
                <a:moveTo>
                  <a:pt x="0" y="0"/>
                </a:moveTo>
                <a:lnTo>
                  <a:pt x="6334470" y="0"/>
                </a:lnTo>
                <a:lnTo>
                  <a:pt x="6334470" y="4933388"/>
                </a:lnTo>
                <a:lnTo>
                  <a:pt x="0" y="4933388"/>
                </a:lnTo>
                <a:lnTo>
                  <a:pt x="0" y="0"/>
                </a:lnTo>
                <a:close/>
              </a:path>
            </a:pathLst>
          </a:custGeom>
          <a:blipFill>
            <a:blip r:embed="rId4"/>
            <a:stretch>
              <a:fillRect l="0" t="0" r="0" b="0"/>
            </a:stretch>
          </a:blipFill>
        </p:spPr>
      </p:sp>
      <p:grpSp>
        <p:nvGrpSpPr>
          <p:cNvPr name="Group 14" id="14"/>
          <p:cNvGrpSpPr/>
          <p:nvPr/>
        </p:nvGrpSpPr>
        <p:grpSpPr>
          <a:xfrm rot="0">
            <a:off x="-446266" y="0"/>
            <a:ext cx="11950339" cy="953895"/>
            <a:chOff x="0" y="0"/>
            <a:chExt cx="15933786" cy="1271860"/>
          </a:xfrm>
        </p:grpSpPr>
        <p:grpSp>
          <p:nvGrpSpPr>
            <p:cNvPr name="Group 15" id="15"/>
            <p:cNvGrpSpPr/>
            <p:nvPr/>
          </p:nvGrpSpPr>
          <p:grpSpPr>
            <a:xfrm rot="0">
              <a:off x="0" y="0"/>
              <a:ext cx="15933786" cy="593575"/>
              <a:chOff x="0" y="0"/>
              <a:chExt cx="5901402" cy="219842"/>
            </a:xfrm>
          </p:grpSpPr>
          <p:sp>
            <p:nvSpPr>
              <p:cNvPr name="Freeform 16" id="16"/>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7" id="17"/>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8" id="18"/>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20" id="20"/>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21" id="21"/>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22" id="22"/>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23" id="23"/>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24" id="24"/>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25" id="25"/>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6" id="26"/>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7" id="27"/>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55041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77415" y="1734784"/>
            <a:ext cx="9444889" cy="5115596"/>
          </a:xfrm>
          <a:custGeom>
            <a:avLst/>
            <a:gdLst/>
            <a:ahLst/>
            <a:cxnLst/>
            <a:rect r="r" b="b" t="t" l="l"/>
            <a:pathLst>
              <a:path h="5115596" w="9444889">
                <a:moveTo>
                  <a:pt x="0" y="0"/>
                </a:moveTo>
                <a:lnTo>
                  <a:pt x="9444889" y="0"/>
                </a:lnTo>
                <a:lnTo>
                  <a:pt x="9444889" y="5115596"/>
                </a:lnTo>
                <a:lnTo>
                  <a:pt x="0" y="5115596"/>
                </a:lnTo>
                <a:lnTo>
                  <a:pt x="0" y="0"/>
                </a:lnTo>
                <a:close/>
              </a:path>
            </a:pathLst>
          </a:custGeom>
          <a:blipFill>
            <a:blip r:embed="rId4"/>
            <a:stretch>
              <a:fillRect l="0" t="0" r="0" b="0"/>
            </a:stretch>
          </a:blipFill>
        </p:spPr>
      </p:sp>
      <p:sp>
        <p:nvSpPr>
          <p:cNvPr name="TextBox 4" id="4"/>
          <p:cNvSpPr txBox="true"/>
          <p:nvPr/>
        </p:nvSpPr>
        <p:spPr>
          <a:xfrm rot="0">
            <a:off x="177415" y="1085259"/>
            <a:ext cx="6873200"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2. TRIỂN KHAI &amp; PHÂN TÍCH HỆ THỐNG</a:t>
            </a:r>
          </a:p>
        </p:txBody>
      </p:sp>
      <p:sp>
        <p:nvSpPr>
          <p:cNvPr name="TextBox 5" id="5"/>
          <p:cNvSpPr txBox="true"/>
          <p:nvPr/>
        </p:nvSpPr>
        <p:spPr>
          <a:xfrm rot="0">
            <a:off x="4039262" y="6903334"/>
            <a:ext cx="2014240" cy="257345"/>
          </a:xfrm>
          <a:prstGeom prst="rect">
            <a:avLst/>
          </a:prstGeom>
        </p:spPr>
        <p:txBody>
          <a:bodyPr anchor="t" rtlCol="false" tIns="0" lIns="0" bIns="0" rIns="0">
            <a:spAutoFit/>
          </a:bodyPr>
          <a:lstStyle/>
          <a:p>
            <a:pPr algn="ctr">
              <a:lnSpc>
                <a:spcPts val="2090"/>
              </a:lnSpc>
            </a:pPr>
            <a:r>
              <a:rPr lang="en-US" sz="1493">
                <a:solidFill>
                  <a:srgbClr val="051D64"/>
                </a:solidFill>
                <a:latin typeface="Roboto Italics"/>
              </a:rPr>
              <a:t>Hình: Kiến trúc triển khai</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64566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0"/>
            <a:ext cx="11950339" cy="953895"/>
            <a:chOff x="0" y="0"/>
            <a:chExt cx="15933786" cy="127186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0" y="1810984"/>
            <a:ext cx="9753600" cy="5109029"/>
          </a:xfrm>
          <a:custGeom>
            <a:avLst/>
            <a:gdLst/>
            <a:ahLst/>
            <a:cxnLst/>
            <a:rect r="r" b="b" t="t" l="l"/>
            <a:pathLst>
              <a:path h="5109029" w="9753600">
                <a:moveTo>
                  <a:pt x="0" y="0"/>
                </a:moveTo>
                <a:lnTo>
                  <a:pt x="9753600" y="0"/>
                </a:lnTo>
                <a:lnTo>
                  <a:pt x="9753600" y="5109029"/>
                </a:lnTo>
                <a:lnTo>
                  <a:pt x="0" y="5109029"/>
                </a:lnTo>
                <a:lnTo>
                  <a:pt x="0" y="0"/>
                </a:lnTo>
                <a:close/>
              </a:path>
            </a:pathLst>
          </a:custGeom>
          <a:blipFill>
            <a:blip r:embed="rId6"/>
            <a:stretch>
              <a:fillRect l="0" t="0" r="0" b="0"/>
            </a:stretch>
          </a:blipFill>
        </p:spPr>
      </p:sp>
      <p:sp>
        <p:nvSpPr>
          <p:cNvPr name="TextBox 17" id="17"/>
          <p:cNvSpPr txBox="true"/>
          <p:nvPr/>
        </p:nvSpPr>
        <p:spPr>
          <a:xfrm rot="0">
            <a:off x="101724" y="953895"/>
            <a:ext cx="6873200"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2. TRIỂN KHAI &amp; PHÂN TÍCH HỆ THỐNG</a:t>
            </a:r>
          </a:p>
        </p:txBody>
      </p:sp>
      <p:sp>
        <p:nvSpPr>
          <p:cNvPr name="TextBox 18" id="18"/>
          <p:cNvSpPr txBox="true"/>
          <p:nvPr/>
        </p:nvSpPr>
        <p:spPr>
          <a:xfrm rot="0">
            <a:off x="4275783" y="6998584"/>
            <a:ext cx="1724025" cy="257345"/>
          </a:xfrm>
          <a:prstGeom prst="rect">
            <a:avLst/>
          </a:prstGeom>
        </p:spPr>
        <p:txBody>
          <a:bodyPr anchor="t" rtlCol="false" tIns="0" lIns="0" bIns="0" rIns="0">
            <a:spAutoFit/>
          </a:bodyPr>
          <a:lstStyle/>
          <a:p>
            <a:pPr algn="ctr">
              <a:lnSpc>
                <a:spcPts val="2090"/>
              </a:lnSpc>
            </a:pPr>
            <a:r>
              <a:rPr lang="en-US" sz="1493">
                <a:solidFill>
                  <a:srgbClr val="051D64"/>
                </a:solidFill>
                <a:latin typeface="Roboto Italics"/>
              </a:rPr>
              <a:t>Hình: Kiến trúc mạng</a:t>
            </a:r>
          </a:p>
        </p:txBody>
      </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55041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991045" y="1472055"/>
            <a:ext cx="7603649" cy="5425814"/>
          </a:xfrm>
          <a:custGeom>
            <a:avLst/>
            <a:gdLst/>
            <a:ahLst/>
            <a:cxnLst/>
            <a:rect r="r" b="b" t="t" l="l"/>
            <a:pathLst>
              <a:path h="5425814" w="7603649">
                <a:moveTo>
                  <a:pt x="0" y="0"/>
                </a:moveTo>
                <a:lnTo>
                  <a:pt x="7603649" y="0"/>
                </a:lnTo>
                <a:lnTo>
                  <a:pt x="7603649" y="5425813"/>
                </a:lnTo>
                <a:lnTo>
                  <a:pt x="0" y="5425813"/>
                </a:lnTo>
                <a:lnTo>
                  <a:pt x="0" y="0"/>
                </a:lnTo>
                <a:close/>
              </a:path>
            </a:pathLst>
          </a:custGeom>
          <a:blipFill>
            <a:blip r:embed="rId4"/>
            <a:stretch>
              <a:fillRect l="0" t="0" r="0" b="0"/>
            </a:stretch>
          </a:blipFill>
        </p:spPr>
      </p:sp>
      <p:sp>
        <p:nvSpPr>
          <p:cNvPr name="TextBox 4" id="4"/>
          <p:cNvSpPr txBox="true"/>
          <p:nvPr/>
        </p:nvSpPr>
        <p:spPr>
          <a:xfrm rot="0">
            <a:off x="0" y="953895"/>
            <a:ext cx="6873200"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2. TRIỂN KHAI &amp; PHÂN TÍCH HỆ THỐNG</a:t>
            </a:r>
          </a:p>
        </p:txBody>
      </p:sp>
      <p:sp>
        <p:nvSpPr>
          <p:cNvPr name="TextBox 5" id="5"/>
          <p:cNvSpPr txBox="true"/>
          <p:nvPr/>
        </p:nvSpPr>
        <p:spPr>
          <a:xfrm rot="0">
            <a:off x="4099070" y="6903334"/>
            <a:ext cx="2291209" cy="257345"/>
          </a:xfrm>
          <a:prstGeom prst="rect">
            <a:avLst/>
          </a:prstGeom>
        </p:spPr>
        <p:txBody>
          <a:bodyPr anchor="t" rtlCol="false" tIns="0" lIns="0" bIns="0" rIns="0">
            <a:spAutoFit/>
          </a:bodyPr>
          <a:lstStyle/>
          <a:p>
            <a:pPr algn="ctr">
              <a:lnSpc>
                <a:spcPts val="2090"/>
              </a:lnSpc>
            </a:pPr>
            <a:r>
              <a:rPr lang="en-US" sz="1493">
                <a:solidFill>
                  <a:srgbClr val="051D64"/>
                </a:solidFill>
                <a:latin typeface="Roboto Italics"/>
              </a:rPr>
              <a:t>Hình: Kiến trúc thu thập Log</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55041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09780" y="1936117"/>
            <a:ext cx="9534041" cy="4647563"/>
          </a:xfrm>
          <a:custGeom>
            <a:avLst/>
            <a:gdLst/>
            <a:ahLst/>
            <a:cxnLst/>
            <a:rect r="r" b="b" t="t" l="l"/>
            <a:pathLst>
              <a:path h="4647563" w="9534041">
                <a:moveTo>
                  <a:pt x="0" y="0"/>
                </a:moveTo>
                <a:lnTo>
                  <a:pt x="9534040" y="0"/>
                </a:lnTo>
                <a:lnTo>
                  <a:pt x="9534040" y="4647563"/>
                </a:lnTo>
                <a:lnTo>
                  <a:pt x="0" y="4647563"/>
                </a:lnTo>
                <a:lnTo>
                  <a:pt x="0" y="0"/>
                </a:lnTo>
                <a:close/>
              </a:path>
            </a:pathLst>
          </a:custGeom>
          <a:blipFill>
            <a:blip r:embed="rId4"/>
            <a:stretch>
              <a:fillRect l="0" t="0" r="0" b="0"/>
            </a:stretch>
          </a:blipFill>
        </p:spPr>
      </p:sp>
      <p:sp>
        <p:nvSpPr>
          <p:cNvPr name="TextBox 4" id="4"/>
          <p:cNvSpPr txBox="true"/>
          <p:nvPr/>
        </p:nvSpPr>
        <p:spPr>
          <a:xfrm rot="0">
            <a:off x="109780" y="953895"/>
            <a:ext cx="6873200"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2. TRIỂN KHAI &amp; PHÂN TÍCH HỆ THỐNG</a:t>
            </a:r>
          </a:p>
        </p:txBody>
      </p:sp>
      <p:sp>
        <p:nvSpPr>
          <p:cNvPr name="TextBox 5" id="5"/>
          <p:cNvSpPr txBox="true"/>
          <p:nvPr/>
        </p:nvSpPr>
        <p:spPr>
          <a:xfrm rot="0">
            <a:off x="4015363" y="6745605"/>
            <a:ext cx="1936105" cy="257345"/>
          </a:xfrm>
          <a:prstGeom prst="rect">
            <a:avLst/>
          </a:prstGeom>
        </p:spPr>
        <p:txBody>
          <a:bodyPr anchor="t" rtlCol="false" tIns="0" lIns="0" bIns="0" rIns="0">
            <a:spAutoFit/>
          </a:bodyPr>
          <a:lstStyle/>
          <a:p>
            <a:pPr algn="ctr">
              <a:lnSpc>
                <a:spcPts val="2090"/>
              </a:lnSpc>
            </a:pPr>
            <a:r>
              <a:rPr lang="en-US" sz="1493">
                <a:solidFill>
                  <a:srgbClr val="051D64"/>
                </a:solidFill>
                <a:latin typeface="Roboto Italics"/>
              </a:rPr>
              <a:t>Hình: Kiến trúc bảo mật</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3">
              <a:extLst>
                <a:ext uri="{96DAC541-7B7A-43D3-8B79-37D633B846F1}">
                  <asvg:svgBlip xmlns:asvg="http://schemas.microsoft.com/office/drawing/2016/SVG/main" r:embed="rId4"/>
                </a:ext>
              </a:extLst>
            </a:blip>
            <a:stretch>
              <a:fillRect l="0" t="0" r="-103224" b="0"/>
            </a:stretch>
          </a:blipFill>
        </p:spPr>
      </p:sp>
      <p:sp>
        <p:nvSpPr>
          <p:cNvPr name="Freeform 3" id="3"/>
          <p:cNvSpPr/>
          <p:nvPr/>
        </p:nvSpPr>
        <p:spPr>
          <a:xfrm flipH="false" flipV="false" rot="0">
            <a:off x="252190" y="1081406"/>
            <a:ext cx="9228058" cy="5414464"/>
          </a:xfrm>
          <a:custGeom>
            <a:avLst/>
            <a:gdLst/>
            <a:ahLst/>
            <a:cxnLst/>
            <a:rect r="r" b="b" t="t" l="l"/>
            <a:pathLst>
              <a:path h="5414464" w="9228058">
                <a:moveTo>
                  <a:pt x="0" y="0"/>
                </a:moveTo>
                <a:lnTo>
                  <a:pt x="9228058" y="0"/>
                </a:lnTo>
                <a:lnTo>
                  <a:pt x="9228058" y="5414464"/>
                </a:lnTo>
                <a:lnTo>
                  <a:pt x="0" y="5414464"/>
                </a:lnTo>
                <a:lnTo>
                  <a:pt x="0" y="0"/>
                </a:lnTo>
                <a:close/>
              </a:path>
            </a:pathLst>
          </a:custGeom>
          <a:blipFill>
            <a:blip r:embed="rId5"/>
            <a:stretch>
              <a:fillRect l="0" t="0" r="0" b="0"/>
            </a:stretch>
          </a:blipFill>
        </p:spPr>
      </p:sp>
      <p:sp>
        <p:nvSpPr>
          <p:cNvPr name="TextBox 4" id="4"/>
          <p:cNvSpPr txBox="true"/>
          <p:nvPr/>
        </p:nvSpPr>
        <p:spPr>
          <a:xfrm rot="0">
            <a:off x="3881154" y="6716702"/>
            <a:ext cx="2464296"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Bảng: Địa chỉ IP của các máy</a:t>
            </a:r>
          </a:p>
        </p:txBody>
      </p:sp>
      <p:grpSp>
        <p:nvGrpSpPr>
          <p:cNvPr name="Group 5" id="5"/>
          <p:cNvGrpSpPr/>
          <p:nvPr/>
        </p:nvGrpSpPr>
        <p:grpSpPr>
          <a:xfrm rot="0">
            <a:off x="-446266" y="0"/>
            <a:ext cx="11950339" cy="953895"/>
            <a:chOff x="0" y="0"/>
            <a:chExt cx="15933786" cy="127186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8" id="18"/>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7171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84056" y="69481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4" id="4"/>
          <p:cNvSpPr txBox="true"/>
          <p:nvPr/>
        </p:nvSpPr>
        <p:spPr>
          <a:xfrm rot="0">
            <a:off x="84056" y="2559845"/>
            <a:ext cx="9417358" cy="2785873"/>
          </a:xfrm>
          <a:prstGeom prst="rect">
            <a:avLst/>
          </a:prstGeom>
        </p:spPr>
        <p:txBody>
          <a:bodyPr anchor="t" rtlCol="false" tIns="0" lIns="0" bIns="0" rIns="0">
            <a:spAutoFit/>
          </a:bodyPr>
          <a:lstStyle/>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thu thập dữ liệu từ nhiều nguồn khác nhau và chuẩn hóa các loại log khác nhau để có thể xử lý chúng một cách hiệu quả trên ELK Stack. Các nguồn log có thể bao gồm dịch vụ (như Apache), và các công cụ bảo mật (ví dụ như ModSecurity, PF, OSSEC). Việc chuẩn hóa log là quan trọng để đảm bảo rằng dữ liệu thu thập được có cấu trúc đồng nhất và dễ dàng xử lý.</a:t>
            </a:r>
          </a:p>
          <a:p>
            <a:pPr algn="just"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8MQq0BTa_WI"/>
              </a:rPr>
              <a:t>Tại đây</a:t>
            </a:r>
          </a:p>
        </p:txBody>
      </p:sp>
      <p:sp>
        <p:nvSpPr>
          <p:cNvPr name="TextBox 5" id="5"/>
          <p:cNvSpPr txBox="true"/>
          <p:nvPr/>
        </p:nvSpPr>
        <p:spPr>
          <a:xfrm rot="0">
            <a:off x="155309" y="129279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5375396" y="-22004"/>
            <a:ext cx="4508833" cy="879222"/>
          </a:xfrm>
          <a:custGeom>
            <a:avLst/>
            <a:gdLst/>
            <a:ahLst/>
            <a:cxnLst/>
            <a:rect r="r" b="b" t="t" l="l"/>
            <a:pathLst>
              <a:path h="879222" w="4508833">
                <a:moveTo>
                  <a:pt x="0" y="0"/>
                </a:moveTo>
                <a:lnTo>
                  <a:pt x="4508833" y="0"/>
                </a:lnTo>
                <a:lnTo>
                  <a:pt x="4508833" y="879223"/>
                </a:lnTo>
                <a:lnTo>
                  <a:pt x="0" y="879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6082798"/>
            <a:ext cx="3268487" cy="1220533"/>
          </a:xfrm>
          <a:custGeom>
            <a:avLst/>
            <a:gdLst/>
            <a:ahLst/>
            <a:cxnLst/>
            <a:rect r="r" b="b" t="t" l="l"/>
            <a:pathLst>
              <a:path h="1220533" w="3268487">
                <a:moveTo>
                  <a:pt x="0" y="1220532"/>
                </a:moveTo>
                <a:lnTo>
                  <a:pt x="3268487" y="1220532"/>
                </a:lnTo>
                <a:lnTo>
                  <a:pt x="3268487" y="0"/>
                </a:lnTo>
                <a:lnTo>
                  <a:pt x="0" y="0"/>
                </a:lnTo>
                <a:lnTo>
                  <a:pt x="0" y="1220532"/>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2755705" y="7117854"/>
            <a:ext cx="8763762" cy="164592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28575"/>
              <a:ext cx="4327784" cy="841375"/>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flipV="true">
            <a:off x="3258524" y="6922138"/>
            <a:ext cx="4328272" cy="30480"/>
          </a:xfrm>
          <a:prstGeom prst="line">
            <a:avLst/>
          </a:prstGeom>
          <a:ln cap="flat" w="57150">
            <a:solidFill>
              <a:srgbClr val="F9B680"/>
            </a:solidFill>
            <a:prstDash val="solid"/>
            <a:headEnd type="none" len="sm" w="sm"/>
            <a:tailEnd type="none" len="sm" w="sm"/>
          </a:ln>
        </p:spPr>
      </p:sp>
      <p:sp>
        <p:nvSpPr>
          <p:cNvPr name="AutoShape 8" id="8"/>
          <p:cNvSpPr/>
          <p:nvPr/>
        </p:nvSpPr>
        <p:spPr>
          <a:xfrm>
            <a:off x="496026" y="280984"/>
            <a:ext cx="200046" cy="234102"/>
          </a:xfrm>
          <a:prstGeom prst="line">
            <a:avLst/>
          </a:prstGeom>
          <a:ln cap="flat" w="38100">
            <a:solidFill>
              <a:srgbClr val="BEC6D4"/>
            </a:solidFill>
            <a:prstDash val="solid"/>
            <a:headEnd type="none" len="sm" w="sm"/>
            <a:tailEnd type="none" len="sm" w="sm"/>
          </a:ln>
        </p:spPr>
      </p:sp>
      <p:sp>
        <p:nvSpPr>
          <p:cNvPr name="AutoShape 9" id="9"/>
          <p:cNvSpPr/>
          <p:nvPr/>
        </p:nvSpPr>
        <p:spPr>
          <a:xfrm>
            <a:off x="678009" y="280984"/>
            <a:ext cx="200046" cy="234102"/>
          </a:xfrm>
          <a:prstGeom prst="line">
            <a:avLst/>
          </a:prstGeom>
          <a:ln cap="flat" w="38100">
            <a:solidFill>
              <a:srgbClr val="BEC6D4"/>
            </a:solidFill>
            <a:prstDash val="solid"/>
            <a:headEnd type="none" len="sm" w="sm"/>
            <a:tailEnd type="none" len="sm" w="sm"/>
          </a:ln>
        </p:spPr>
      </p:sp>
      <p:sp>
        <p:nvSpPr>
          <p:cNvPr name="AutoShape 10" id="10"/>
          <p:cNvSpPr/>
          <p:nvPr/>
        </p:nvSpPr>
        <p:spPr>
          <a:xfrm>
            <a:off x="859992" y="280984"/>
            <a:ext cx="200046" cy="234102"/>
          </a:xfrm>
          <a:prstGeom prst="line">
            <a:avLst/>
          </a:prstGeom>
          <a:ln cap="flat" w="38100">
            <a:solidFill>
              <a:srgbClr val="BEC6D4"/>
            </a:solidFill>
            <a:prstDash val="solid"/>
            <a:headEnd type="none" len="sm" w="sm"/>
            <a:tailEnd type="none" len="sm" w="sm"/>
          </a:ln>
        </p:spPr>
      </p:sp>
      <p:sp>
        <p:nvSpPr>
          <p:cNvPr name="AutoShape 11" id="11"/>
          <p:cNvSpPr/>
          <p:nvPr/>
        </p:nvSpPr>
        <p:spPr>
          <a:xfrm>
            <a:off x="1041975" y="280984"/>
            <a:ext cx="200046" cy="234102"/>
          </a:xfrm>
          <a:prstGeom prst="line">
            <a:avLst/>
          </a:prstGeom>
          <a:ln cap="flat" w="38100">
            <a:solidFill>
              <a:srgbClr val="BEC6D4"/>
            </a:solidFill>
            <a:prstDash val="solid"/>
            <a:headEnd type="none" len="sm" w="sm"/>
            <a:tailEnd type="none" len="sm" w="sm"/>
          </a:ln>
        </p:spPr>
      </p:sp>
      <p:sp>
        <p:nvSpPr>
          <p:cNvPr name="AutoShape 12" id="12"/>
          <p:cNvSpPr/>
          <p:nvPr/>
        </p:nvSpPr>
        <p:spPr>
          <a:xfrm>
            <a:off x="1223958" y="280984"/>
            <a:ext cx="200046" cy="234102"/>
          </a:xfrm>
          <a:prstGeom prst="line">
            <a:avLst/>
          </a:prstGeom>
          <a:ln cap="flat" w="38100">
            <a:solidFill>
              <a:srgbClr val="BEC6D4"/>
            </a:solidFill>
            <a:prstDash val="solid"/>
            <a:headEnd type="none" len="sm" w="sm"/>
            <a:tailEnd type="none" len="sm" w="sm"/>
          </a:ln>
        </p:spPr>
      </p:sp>
      <p:sp>
        <p:nvSpPr>
          <p:cNvPr name="AutoShape 13" id="13"/>
          <p:cNvSpPr/>
          <p:nvPr/>
        </p:nvSpPr>
        <p:spPr>
          <a:xfrm>
            <a:off x="1405941" y="280984"/>
            <a:ext cx="200046" cy="234102"/>
          </a:xfrm>
          <a:prstGeom prst="line">
            <a:avLst/>
          </a:prstGeom>
          <a:ln cap="flat" w="38100">
            <a:solidFill>
              <a:srgbClr val="BEC6D4"/>
            </a:solidFill>
            <a:prstDash val="solid"/>
            <a:headEnd type="none" len="sm" w="sm"/>
            <a:tailEnd type="none" len="sm" w="sm"/>
          </a:ln>
        </p:spPr>
      </p:sp>
      <p:sp>
        <p:nvSpPr>
          <p:cNvPr name="AutoShape 14" id="14"/>
          <p:cNvSpPr/>
          <p:nvPr/>
        </p:nvSpPr>
        <p:spPr>
          <a:xfrm>
            <a:off x="1587924" y="280984"/>
            <a:ext cx="200046" cy="234102"/>
          </a:xfrm>
          <a:prstGeom prst="line">
            <a:avLst/>
          </a:prstGeom>
          <a:ln cap="flat" w="38100">
            <a:solidFill>
              <a:srgbClr val="BEC6D4"/>
            </a:solidFill>
            <a:prstDash val="solid"/>
            <a:headEnd type="none" len="sm" w="sm"/>
            <a:tailEnd type="none" len="sm" w="sm"/>
          </a:ln>
        </p:spPr>
      </p:sp>
      <p:sp>
        <p:nvSpPr>
          <p:cNvPr name="AutoShape 15" id="15"/>
          <p:cNvSpPr/>
          <p:nvPr/>
        </p:nvSpPr>
        <p:spPr>
          <a:xfrm>
            <a:off x="1769907" y="280984"/>
            <a:ext cx="200046" cy="234102"/>
          </a:xfrm>
          <a:prstGeom prst="line">
            <a:avLst/>
          </a:prstGeom>
          <a:ln cap="flat" w="38100">
            <a:solidFill>
              <a:srgbClr val="BEC6D4"/>
            </a:solidFill>
            <a:prstDash val="solid"/>
            <a:headEnd type="none" len="sm" w="sm"/>
            <a:tailEnd type="none" len="sm" w="sm"/>
          </a:ln>
        </p:spPr>
      </p:sp>
      <p:grpSp>
        <p:nvGrpSpPr>
          <p:cNvPr name="Group 16" id="16"/>
          <p:cNvGrpSpPr/>
          <p:nvPr/>
        </p:nvGrpSpPr>
        <p:grpSpPr>
          <a:xfrm rot="0">
            <a:off x="399038" y="2698991"/>
            <a:ext cx="11120430" cy="2023042"/>
            <a:chOff x="0" y="0"/>
            <a:chExt cx="14827240" cy="2697389"/>
          </a:xfrm>
        </p:grpSpPr>
        <p:sp>
          <p:nvSpPr>
            <p:cNvPr name="TextBox 17" id="17"/>
            <p:cNvSpPr txBox="true"/>
            <p:nvPr/>
          </p:nvSpPr>
          <p:spPr>
            <a:xfrm rot="0">
              <a:off x="0" y="0"/>
              <a:ext cx="889498" cy="750706"/>
            </a:xfrm>
            <a:prstGeom prst="rect">
              <a:avLst/>
            </a:prstGeom>
          </p:spPr>
          <p:txBody>
            <a:bodyPr anchor="t" rtlCol="false" tIns="0" lIns="0" bIns="0" rIns="0">
              <a:spAutoFit/>
            </a:bodyPr>
            <a:lstStyle/>
            <a:p>
              <a:pPr algn="l">
                <a:lnSpc>
                  <a:spcPts val="4450"/>
                </a:lnSpc>
              </a:pPr>
              <a:r>
                <a:rPr lang="en-US" sz="3708">
                  <a:solidFill>
                    <a:srgbClr val="D18547"/>
                  </a:solidFill>
                  <a:latin typeface="Oswald Bold"/>
                </a:rPr>
                <a:t>01</a:t>
              </a:r>
            </a:p>
          </p:txBody>
        </p:sp>
        <p:sp>
          <p:nvSpPr>
            <p:cNvPr name="TextBox 18" id="18"/>
            <p:cNvSpPr txBox="true"/>
            <p:nvPr/>
          </p:nvSpPr>
          <p:spPr>
            <a:xfrm rot="0">
              <a:off x="874778" y="165597"/>
              <a:ext cx="4606683" cy="419512"/>
            </a:xfrm>
            <a:prstGeom prst="rect">
              <a:avLst/>
            </a:prstGeom>
          </p:spPr>
          <p:txBody>
            <a:bodyPr anchor="t" rtlCol="false" tIns="0" lIns="0" bIns="0" rIns="0">
              <a:spAutoFit/>
            </a:bodyPr>
            <a:lstStyle/>
            <a:p>
              <a:pPr algn="l">
                <a:lnSpc>
                  <a:spcPts val="2503"/>
                </a:lnSpc>
              </a:pPr>
              <a:r>
                <a:rPr lang="en-US" sz="2086">
                  <a:solidFill>
                    <a:srgbClr val="051D64"/>
                  </a:solidFill>
                  <a:latin typeface="UTM Avo"/>
                </a:rPr>
                <a:t>GIỚI THIỆU ELK STACK</a:t>
              </a:r>
            </a:p>
          </p:txBody>
        </p:sp>
        <p:sp>
          <p:nvSpPr>
            <p:cNvPr name="TextBox 19" id="19"/>
            <p:cNvSpPr txBox="true"/>
            <p:nvPr/>
          </p:nvSpPr>
          <p:spPr>
            <a:xfrm rot="0">
              <a:off x="0" y="1692768"/>
              <a:ext cx="889498" cy="750706"/>
            </a:xfrm>
            <a:prstGeom prst="rect">
              <a:avLst/>
            </a:prstGeom>
          </p:spPr>
          <p:txBody>
            <a:bodyPr anchor="t" rtlCol="false" tIns="0" lIns="0" bIns="0" rIns="0">
              <a:spAutoFit/>
            </a:bodyPr>
            <a:lstStyle/>
            <a:p>
              <a:pPr algn="l">
                <a:lnSpc>
                  <a:spcPts val="4450"/>
                </a:lnSpc>
              </a:pPr>
              <a:r>
                <a:rPr lang="en-US" sz="3708">
                  <a:solidFill>
                    <a:srgbClr val="D18547"/>
                  </a:solidFill>
                  <a:latin typeface="Oswald Bold"/>
                </a:rPr>
                <a:t>02</a:t>
              </a:r>
            </a:p>
          </p:txBody>
        </p:sp>
        <p:sp>
          <p:nvSpPr>
            <p:cNvPr name="TextBox 20" id="20"/>
            <p:cNvSpPr txBox="true"/>
            <p:nvPr/>
          </p:nvSpPr>
          <p:spPr>
            <a:xfrm rot="0">
              <a:off x="848609" y="1858365"/>
              <a:ext cx="4089393" cy="839024"/>
            </a:xfrm>
            <a:prstGeom prst="rect">
              <a:avLst/>
            </a:prstGeom>
          </p:spPr>
          <p:txBody>
            <a:bodyPr anchor="t" rtlCol="false" tIns="0" lIns="0" bIns="0" rIns="0">
              <a:spAutoFit/>
            </a:bodyPr>
            <a:lstStyle/>
            <a:p>
              <a:pPr algn="l">
                <a:lnSpc>
                  <a:spcPts val="2503"/>
                </a:lnSpc>
              </a:pPr>
              <a:r>
                <a:rPr lang="en-US" sz="2086">
                  <a:solidFill>
                    <a:srgbClr val="051D64"/>
                  </a:solidFill>
                  <a:latin typeface="UTM Avo"/>
                </a:rPr>
                <a:t>TRIỂN KHAI &amp; PHÂN TÍCH HỆ THỐNG</a:t>
              </a:r>
            </a:p>
          </p:txBody>
        </p:sp>
        <p:sp>
          <p:nvSpPr>
            <p:cNvPr name="TextBox 21" id="21"/>
            <p:cNvSpPr txBox="true"/>
            <p:nvPr/>
          </p:nvSpPr>
          <p:spPr>
            <a:xfrm rot="0">
              <a:off x="5946323" y="1692768"/>
              <a:ext cx="889498" cy="750706"/>
            </a:xfrm>
            <a:prstGeom prst="rect">
              <a:avLst/>
            </a:prstGeom>
          </p:spPr>
          <p:txBody>
            <a:bodyPr anchor="t" rtlCol="false" tIns="0" lIns="0" bIns="0" rIns="0">
              <a:spAutoFit/>
            </a:bodyPr>
            <a:lstStyle/>
            <a:p>
              <a:pPr algn="l">
                <a:lnSpc>
                  <a:spcPts val="4450"/>
                </a:lnSpc>
              </a:pPr>
              <a:r>
                <a:rPr lang="en-US" sz="3708">
                  <a:solidFill>
                    <a:srgbClr val="D18547"/>
                  </a:solidFill>
                  <a:latin typeface="Oswald Bold"/>
                </a:rPr>
                <a:t>04</a:t>
              </a:r>
            </a:p>
          </p:txBody>
        </p:sp>
        <p:sp>
          <p:nvSpPr>
            <p:cNvPr name="TextBox 22" id="22"/>
            <p:cNvSpPr txBox="true"/>
            <p:nvPr/>
          </p:nvSpPr>
          <p:spPr>
            <a:xfrm rot="0">
              <a:off x="6835820" y="1858365"/>
              <a:ext cx="7447484" cy="419512"/>
            </a:xfrm>
            <a:prstGeom prst="rect">
              <a:avLst/>
            </a:prstGeom>
          </p:spPr>
          <p:txBody>
            <a:bodyPr anchor="t" rtlCol="false" tIns="0" lIns="0" bIns="0" rIns="0">
              <a:spAutoFit/>
            </a:bodyPr>
            <a:lstStyle/>
            <a:p>
              <a:pPr algn="l">
                <a:lnSpc>
                  <a:spcPts val="2503"/>
                </a:lnSpc>
              </a:pPr>
              <a:r>
                <a:rPr lang="en-US" sz="2086">
                  <a:solidFill>
                    <a:srgbClr val="051D64"/>
                  </a:solidFill>
                  <a:latin typeface="UTM Avo"/>
                </a:rPr>
                <a:t>TỔNG KẾT VÀ ĐÁNH GIÁ</a:t>
              </a:r>
            </a:p>
          </p:txBody>
        </p:sp>
        <p:sp>
          <p:nvSpPr>
            <p:cNvPr name="TextBox 23" id="23"/>
            <p:cNvSpPr txBox="true"/>
            <p:nvPr/>
          </p:nvSpPr>
          <p:spPr>
            <a:xfrm rot="0">
              <a:off x="5920154" y="0"/>
              <a:ext cx="889498" cy="750706"/>
            </a:xfrm>
            <a:prstGeom prst="rect">
              <a:avLst/>
            </a:prstGeom>
          </p:spPr>
          <p:txBody>
            <a:bodyPr anchor="t" rtlCol="false" tIns="0" lIns="0" bIns="0" rIns="0">
              <a:spAutoFit/>
            </a:bodyPr>
            <a:lstStyle/>
            <a:p>
              <a:pPr algn="l">
                <a:lnSpc>
                  <a:spcPts val="4450"/>
                </a:lnSpc>
              </a:pPr>
              <a:r>
                <a:rPr lang="en-US" sz="3708">
                  <a:solidFill>
                    <a:srgbClr val="D18547"/>
                  </a:solidFill>
                  <a:latin typeface="Oswald Bold"/>
                </a:rPr>
                <a:t>03</a:t>
              </a:r>
            </a:p>
          </p:txBody>
        </p:sp>
        <p:sp>
          <p:nvSpPr>
            <p:cNvPr name="TextBox 24" id="24"/>
            <p:cNvSpPr txBox="true"/>
            <p:nvPr/>
          </p:nvSpPr>
          <p:spPr>
            <a:xfrm rot="0">
              <a:off x="6809651" y="165597"/>
              <a:ext cx="8017589" cy="419512"/>
            </a:xfrm>
            <a:prstGeom prst="rect">
              <a:avLst/>
            </a:prstGeom>
          </p:spPr>
          <p:txBody>
            <a:bodyPr anchor="t" rtlCol="false" tIns="0" lIns="0" bIns="0" rIns="0">
              <a:spAutoFit/>
            </a:bodyPr>
            <a:lstStyle/>
            <a:p>
              <a:pPr algn="l">
                <a:lnSpc>
                  <a:spcPts val="2503"/>
                </a:lnSpc>
              </a:pPr>
              <a:r>
                <a:rPr lang="en-US" sz="2086">
                  <a:solidFill>
                    <a:srgbClr val="051D64"/>
                  </a:solidFill>
                  <a:latin typeface="UTM Avo"/>
                </a:rPr>
                <a:t>TRIỂN KHAI THỰC NGHIỆM</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376081" y="1589760"/>
            <a:ext cx="8745065" cy="5484710"/>
          </a:xfrm>
          <a:custGeom>
            <a:avLst/>
            <a:gdLst/>
            <a:ahLst/>
            <a:cxnLst/>
            <a:rect r="r" b="b" t="t" l="l"/>
            <a:pathLst>
              <a:path h="5484710" w="8745065">
                <a:moveTo>
                  <a:pt x="0" y="0"/>
                </a:moveTo>
                <a:lnTo>
                  <a:pt x="8745065" y="0"/>
                </a:lnTo>
                <a:lnTo>
                  <a:pt x="8745065" y="5484710"/>
                </a:lnTo>
                <a:lnTo>
                  <a:pt x="0" y="5484710"/>
                </a:lnTo>
                <a:lnTo>
                  <a:pt x="0" y="0"/>
                </a:lnTo>
                <a:close/>
              </a:path>
            </a:pathLst>
          </a:custGeom>
          <a:blipFill>
            <a:blip r:embed="rId4"/>
            <a:stretch>
              <a:fillRect l="0" t="0" r="0" b="0"/>
            </a:stretch>
          </a:blipFill>
        </p:spPr>
      </p:sp>
      <p:sp>
        <p:nvSpPr>
          <p:cNvPr name="TextBox 4" id="4"/>
          <p:cNvSpPr txBox="true"/>
          <p:nvPr/>
        </p:nvSpPr>
        <p:spPr>
          <a:xfrm rot="0">
            <a:off x="155309" y="731520"/>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77973" y="1260917"/>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725838" y="7045895"/>
            <a:ext cx="2594521" cy="232495"/>
          </a:xfrm>
          <a:prstGeom prst="rect">
            <a:avLst/>
          </a:prstGeom>
        </p:spPr>
        <p:txBody>
          <a:bodyPr anchor="t" rtlCol="false" tIns="0" lIns="0" bIns="0" rIns="0">
            <a:spAutoFit/>
          </a:bodyPr>
          <a:lstStyle/>
          <a:p>
            <a:pPr algn="ctr">
              <a:lnSpc>
                <a:spcPts val="1885"/>
              </a:lnSpc>
            </a:pPr>
            <a:r>
              <a:rPr lang="en-US" sz="1346">
                <a:solidFill>
                  <a:srgbClr val="051D64"/>
                </a:solidFill>
                <a:latin typeface="Roboto Italics"/>
              </a:rPr>
              <a:t>Hình: Cấu hình gửi log của Pfsense</a:t>
            </a:r>
          </a:p>
        </p:txBody>
      </p:sp>
      <p:grpSp>
        <p:nvGrpSpPr>
          <p:cNvPr name="Group 7" id="7"/>
          <p:cNvGrpSpPr/>
          <p:nvPr/>
        </p:nvGrpSpPr>
        <p:grpSpPr>
          <a:xfrm rot="0">
            <a:off x="-446266" y="0"/>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076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2236296"/>
            <a:ext cx="5668068" cy="3647327"/>
          </a:xfrm>
          <a:custGeom>
            <a:avLst/>
            <a:gdLst/>
            <a:ahLst/>
            <a:cxnLst/>
            <a:rect r="r" b="b" t="t" l="l"/>
            <a:pathLst>
              <a:path h="3647327" w="5668068">
                <a:moveTo>
                  <a:pt x="0" y="0"/>
                </a:moveTo>
                <a:lnTo>
                  <a:pt x="5668068" y="0"/>
                </a:lnTo>
                <a:lnTo>
                  <a:pt x="5668068" y="3647327"/>
                </a:lnTo>
                <a:lnTo>
                  <a:pt x="0" y="3647327"/>
                </a:lnTo>
                <a:lnTo>
                  <a:pt x="0" y="0"/>
                </a:lnTo>
                <a:close/>
              </a:path>
            </a:pathLst>
          </a:custGeom>
          <a:blipFill>
            <a:blip r:embed="rId4"/>
            <a:stretch>
              <a:fillRect l="0" t="0" r="0" b="0"/>
            </a:stretch>
          </a:blipFill>
        </p:spPr>
      </p:sp>
      <p:sp>
        <p:nvSpPr>
          <p:cNvPr name="Freeform 4" id="4"/>
          <p:cNvSpPr/>
          <p:nvPr/>
        </p:nvSpPr>
        <p:spPr>
          <a:xfrm flipH="false" flipV="false" rot="0">
            <a:off x="5668068" y="3121233"/>
            <a:ext cx="4164938" cy="1132610"/>
          </a:xfrm>
          <a:custGeom>
            <a:avLst/>
            <a:gdLst/>
            <a:ahLst/>
            <a:cxnLst/>
            <a:rect r="r" b="b" t="t" l="l"/>
            <a:pathLst>
              <a:path h="1132610" w="4164938">
                <a:moveTo>
                  <a:pt x="0" y="0"/>
                </a:moveTo>
                <a:lnTo>
                  <a:pt x="4164938" y="0"/>
                </a:lnTo>
                <a:lnTo>
                  <a:pt x="4164938" y="1132611"/>
                </a:lnTo>
                <a:lnTo>
                  <a:pt x="0" y="1132611"/>
                </a:lnTo>
                <a:lnTo>
                  <a:pt x="0" y="0"/>
                </a:lnTo>
                <a:close/>
              </a:path>
            </a:pathLst>
          </a:custGeom>
          <a:blipFill>
            <a:blip r:embed="rId5"/>
            <a:stretch>
              <a:fillRect l="0" t="0" r="0" b="0"/>
            </a:stretch>
          </a:blipFill>
        </p:spPr>
      </p:sp>
      <p:sp>
        <p:nvSpPr>
          <p:cNvPr name="TextBox 5" id="5"/>
          <p:cNvSpPr txBox="true"/>
          <p:nvPr/>
        </p:nvSpPr>
        <p:spPr>
          <a:xfrm rot="0">
            <a:off x="226561" y="97329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50269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7" id="7"/>
          <p:cNvSpPr txBox="true"/>
          <p:nvPr/>
        </p:nvSpPr>
        <p:spPr>
          <a:xfrm rot="0">
            <a:off x="2923205" y="6721966"/>
            <a:ext cx="2987754"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Cấu hình gửi log của Apache</a:t>
            </a:r>
          </a:p>
        </p:txBody>
      </p:sp>
      <p:grpSp>
        <p:nvGrpSpPr>
          <p:cNvPr name="Group 8" id="8"/>
          <p:cNvGrpSpPr/>
          <p:nvPr/>
        </p:nvGrpSpPr>
        <p:grpSpPr>
          <a:xfrm rot="0">
            <a:off x="-446266" y="0"/>
            <a:ext cx="11950339" cy="953895"/>
            <a:chOff x="0" y="0"/>
            <a:chExt cx="15933786" cy="1271860"/>
          </a:xfrm>
        </p:grpSpPr>
        <p:grpSp>
          <p:nvGrpSpPr>
            <p:cNvPr name="Group 9" id="9"/>
            <p:cNvGrpSpPr/>
            <p:nvPr/>
          </p:nvGrpSpPr>
          <p:grpSpPr>
            <a:xfrm rot="0">
              <a:off x="0" y="0"/>
              <a:ext cx="15933786" cy="593575"/>
              <a:chOff x="0" y="0"/>
              <a:chExt cx="5901402" cy="219842"/>
            </a:xfrm>
          </p:grpSpPr>
          <p:sp>
            <p:nvSpPr>
              <p:cNvPr name="Freeform 10" id="10"/>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1" id="11"/>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2" id="12"/>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0" id="20"/>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1" id="21"/>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5266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29810" y="1620401"/>
            <a:ext cx="9693980" cy="1754400"/>
          </a:xfrm>
          <a:custGeom>
            <a:avLst/>
            <a:gdLst/>
            <a:ahLst/>
            <a:cxnLst/>
            <a:rect r="r" b="b" t="t" l="l"/>
            <a:pathLst>
              <a:path h="1754400" w="9693980">
                <a:moveTo>
                  <a:pt x="0" y="0"/>
                </a:moveTo>
                <a:lnTo>
                  <a:pt x="9693980" y="0"/>
                </a:lnTo>
                <a:lnTo>
                  <a:pt x="9693980" y="1754400"/>
                </a:lnTo>
                <a:lnTo>
                  <a:pt x="0" y="1754400"/>
                </a:lnTo>
                <a:lnTo>
                  <a:pt x="0" y="0"/>
                </a:lnTo>
                <a:close/>
              </a:path>
            </a:pathLst>
          </a:custGeom>
          <a:blipFill>
            <a:blip r:embed="rId4"/>
            <a:stretch>
              <a:fillRect l="0" t="0" r="0" b="0"/>
            </a:stretch>
          </a:blipFill>
        </p:spPr>
      </p:sp>
      <p:sp>
        <p:nvSpPr>
          <p:cNvPr name="Freeform 4" id="4"/>
          <p:cNvSpPr/>
          <p:nvPr/>
        </p:nvSpPr>
        <p:spPr>
          <a:xfrm flipH="false" flipV="false" rot="0">
            <a:off x="1523908" y="4634989"/>
            <a:ext cx="6316812" cy="1531348"/>
          </a:xfrm>
          <a:custGeom>
            <a:avLst/>
            <a:gdLst/>
            <a:ahLst/>
            <a:cxnLst/>
            <a:rect r="r" b="b" t="t" l="l"/>
            <a:pathLst>
              <a:path h="1531348" w="6316812">
                <a:moveTo>
                  <a:pt x="0" y="0"/>
                </a:moveTo>
                <a:lnTo>
                  <a:pt x="6316812" y="0"/>
                </a:lnTo>
                <a:lnTo>
                  <a:pt x="6316812" y="1531348"/>
                </a:lnTo>
                <a:lnTo>
                  <a:pt x="0" y="1531348"/>
                </a:lnTo>
                <a:lnTo>
                  <a:pt x="0" y="0"/>
                </a:lnTo>
                <a:close/>
              </a:path>
            </a:pathLst>
          </a:custGeom>
          <a:blipFill>
            <a:blip r:embed="rId5"/>
            <a:stretch>
              <a:fillRect l="0" t="0" r="0" b="0"/>
            </a:stretch>
          </a:blipFill>
        </p:spPr>
      </p:sp>
      <p:sp>
        <p:nvSpPr>
          <p:cNvPr name="TextBox 5" id="5"/>
          <p:cNvSpPr txBox="true"/>
          <p:nvPr/>
        </p:nvSpPr>
        <p:spPr>
          <a:xfrm rot="0">
            <a:off x="226561" y="60614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13554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7" id="7"/>
          <p:cNvSpPr txBox="true"/>
          <p:nvPr/>
        </p:nvSpPr>
        <p:spPr>
          <a:xfrm rot="0">
            <a:off x="3367236" y="6290162"/>
            <a:ext cx="3019127" cy="232495"/>
          </a:xfrm>
          <a:prstGeom prst="rect">
            <a:avLst/>
          </a:prstGeom>
        </p:spPr>
        <p:txBody>
          <a:bodyPr anchor="t" rtlCol="false" tIns="0" lIns="0" bIns="0" rIns="0">
            <a:spAutoFit/>
          </a:bodyPr>
          <a:lstStyle/>
          <a:p>
            <a:pPr algn="ctr">
              <a:lnSpc>
                <a:spcPts val="1885"/>
              </a:lnSpc>
            </a:pPr>
            <a:r>
              <a:rPr lang="en-US" sz="1346">
                <a:solidFill>
                  <a:srgbClr val="051D64"/>
                </a:solidFill>
                <a:latin typeface="Roboto Italics"/>
              </a:rPr>
              <a:t>Hình: Cấu hình gửi log của OSSEC Server</a:t>
            </a:r>
          </a:p>
        </p:txBody>
      </p:sp>
      <p:sp>
        <p:nvSpPr>
          <p:cNvPr name="TextBox 8" id="8"/>
          <p:cNvSpPr txBox="true"/>
          <p:nvPr/>
        </p:nvSpPr>
        <p:spPr>
          <a:xfrm rot="0">
            <a:off x="3112103" y="3476536"/>
            <a:ext cx="3140422" cy="258530"/>
          </a:xfrm>
          <a:prstGeom prst="rect">
            <a:avLst/>
          </a:prstGeom>
        </p:spPr>
        <p:txBody>
          <a:bodyPr anchor="t" rtlCol="false" tIns="0" lIns="0" bIns="0" rIns="0">
            <a:spAutoFit/>
          </a:bodyPr>
          <a:lstStyle/>
          <a:p>
            <a:pPr algn="ctr">
              <a:lnSpc>
                <a:spcPts val="2025"/>
              </a:lnSpc>
            </a:pPr>
            <a:r>
              <a:rPr lang="en-US" sz="1446">
                <a:solidFill>
                  <a:srgbClr val="051D64"/>
                </a:solidFill>
                <a:latin typeface="Roboto Italics"/>
              </a:rPr>
              <a:t>Hình: Cấu hình gửi log của ModSecurity</a:t>
            </a:r>
          </a:p>
        </p:txBody>
      </p:sp>
      <p:grpSp>
        <p:nvGrpSpPr>
          <p:cNvPr name="Group 9" id="9"/>
          <p:cNvGrpSpPr/>
          <p:nvPr/>
        </p:nvGrpSpPr>
        <p:grpSpPr>
          <a:xfrm rot="0">
            <a:off x="-446266" y="0"/>
            <a:ext cx="11950339" cy="953895"/>
            <a:chOff x="0" y="0"/>
            <a:chExt cx="15933786" cy="1271860"/>
          </a:xfrm>
        </p:grpSpPr>
        <p:grpSp>
          <p:nvGrpSpPr>
            <p:cNvPr name="Group 10" id="10"/>
            <p:cNvGrpSpPr/>
            <p:nvPr/>
          </p:nvGrpSpPr>
          <p:grpSpPr>
            <a:xfrm rot="0">
              <a:off x="0" y="0"/>
              <a:ext cx="15933786" cy="593575"/>
              <a:chOff x="0" y="0"/>
              <a:chExt cx="5901402" cy="219842"/>
            </a:xfrm>
          </p:grpSpPr>
          <p:sp>
            <p:nvSpPr>
              <p:cNvPr name="Freeform 11" id="11"/>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2" id="12"/>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3" id="13"/>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20" id="20"/>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1" id="21"/>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2" id="22"/>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96727" y="2212657"/>
            <a:ext cx="4339479" cy="4272374"/>
          </a:xfrm>
          <a:custGeom>
            <a:avLst/>
            <a:gdLst/>
            <a:ahLst/>
            <a:cxnLst/>
            <a:rect r="r" b="b" t="t" l="l"/>
            <a:pathLst>
              <a:path h="4272374" w="4339479">
                <a:moveTo>
                  <a:pt x="0" y="0"/>
                </a:moveTo>
                <a:lnTo>
                  <a:pt x="4339480" y="0"/>
                </a:lnTo>
                <a:lnTo>
                  <a:pt x="4339480" y="4272374"/>
                </a:lnTo>
                <a:lnTo>
                  <a:pt x="0" y="4272374"/>
                </a:lnTo>
                <a:lnTo>
                  <a:pt x="0" y="0"/>
                </a:lnTo>
                <a:close/>
              </a:path>
            </a:pathLst>
          </a:custGeom>
          <a:blipFill>
            <a:blip r:embed="rId4"/>
            <a:stretch>
              <a:fillRect l="0" t="0" r="0" b="0"/>
            </a:stretch>
          </a:blipFill>
        </p:spPr>
      </p:sp>
      <p:sp>
        <p:nvSpPr>
          <p:cNvPr name="Freeform 4" id="4"/>
          <p:cNvSpPr/>
          <p:nvPr/>
        </p:nvSpPr>
        <p:spPr>
          <a:xfrm flipH="false" flipV="false" rot="0">
            <a:off x="4706610" y="1672705"/>
            <a:ext cx="4498350" cy="5279447"/>
          </a:xfrm>
          <a:custGeom>
            <a:avLst/>
            <a:gdLst/>
            <a:ahLst/>
            <a:cxnLst/>
            <a:rect r="r" b="b" t="t" l="l"/>
            <a:pathLst>
              <a:path h="5279447" w="4498350">
                <a:moveTo>
                  <a:pt x="0" y="0"/>
                </a:moveTo>
                <a:lnTo>
                  <a:pt x="4498350" y="0"/>
                </a:lnTo>
                <a:lnTo>
                  <a:pt x="4498350" y="5279447"/>
                </a:lnTo>
                <a:lnTo>
                  <a:pt x="0" y="5279447"/>
                </a:lnTo>
                <a:lnTo>
                  <a:pt x="0" y="0"/>
                </a:lnTo>
                <a:close/>
              </a:path>
            </a:pathLst>
          </a:custGeom>
          <a:blipFill>
            <a:blip r:embed="rId5"/>
            <a:stretch>
              <a:fillRect l="0" t="0" r="-76854" b="0"/>
            </a:stretch>
          </a:blipFill>
        </p:spPr>
      </p:sp>
      <p:sp>
        <p:nvSpPr>
          <p:cNvPr name="TextBox 5" id="5"/>
          <p:cNvSpPr txBox="true"/>
          <p:nvPr/>
        </p:nvSpPr>
        <p:spPr>
          <a:xfrm rot="0">
            <a:off x="274063" y="65589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96727" y="1185292"/>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7" id="7"/>
          <p:cNvSpPr txBox="true"/>
          <p:nvPr/>
        </p:nvSpPr>
        <p:spPr>
          <a:xfrm rot="0">
            <a:off x="2682478" y="7042065"/>
            <a:ext cx="3707457"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input và ouput của Logstash</a:t>
            </a:r>
          </a:p>
        </p:txBody>
      </p:sp>
      <p:grpSp>
        <p:nvGrpSpPr>
          <p:cNvPr name="Group 8" id="8"/>
          <p:cNvGrpSpPr/>
          <p:nvPr/>
        </p:nvGrpSpPr>
        <p:grpSpPr>
          <a:xfrm rot="0">
            <a:off x="-446266" y="0"/>
            <a:ext cx="11950339" cy="953895"/>
            <a:chOff x="0" y="0"/>
            <a:chExt cx="15933786" cy="1271860"/>
          </a:xfrm>
        </p:grpSpPr>
        <p:grpSp>
          <p:nvGrpSpPr>
            <p:cNvPr name="Group 9" id="9"/>
            <p:cNvGrpSpPr/>
            <p:nvPr/>
          </p:nvGrpSpPr>
          <p:grpSpPr>
            <a:xfrm rot="0">
              <a:off x="0" y="0"/>
              <a:ext cx="15933786" cy="593575"/>
              <a:chOff x="0" y="0"/>
              <a:chExt cx="5901402" cy="219842"/>
            </a:xfrm>
          </p:grpSpPr>
          <p:sp>
            <p:nvSpPr>
              <p:cNvPr name="Freeform 10" id="10"/>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1" id="11"/>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2" id="12"/>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0" id="20"/>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1" id="21"/>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325846" y="1687225"/>
            <a:ext cx="6638901" cy="5091726"/>
          </a:xfrm>
          <a:custGeom>
            <a:avLst/>
            <a:gdLst/>
            <a:ahLst/>
            <a:cxnLst/>
            <a:rect r="r" b="b" t="t" l="l"/>
            <a:pathLst>
              <a:path h="5091726" w="6638901">
                <a:moveTo>
                  <a:pt x="0" y="0"/>
                </a:moveTo>
                <a:lnTo>
                  <a:pt x="6638901" y="0"/>
                </a:lnTo>
                <a:lnTo>
                  <a:pt x="6638901" y="5091726"/>
                </a:lnTo>
                <a:lnTo>
                  <a:pt x="0" y="5091726"/>
                </a:lnTo>
                <a:lnTo>
                  <a:pt x="0" y="0"/>
                </a:lnTo>
                <a:close/>
              </a:path>
            </a:pathLst>
          </a:custGeom>
          <a:blipFill>
            <a:blip r:embed="rId4"/>
            <a:stretch>
              <a:fillRect l="0" t="0" r="0" b="0"/>
            </a:stretch>
          </a:blipFill>
        </p:spPr>
      </p:sp>
      <p:sp>
        <p:nvSpPr>
          <p:cNvPr name="TextBox 4" id="4"/>
          <p:cNvSpPr txBox="true"/>
          <p:nvPr/>
        </p:nvSpPr>
        <p:spPr>
          <a:xfrm rot="0">
            <a:off x="77335" y="63214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0" y="1161542"/>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071719" y="6936122"/>
            <a:ext cx="3584377"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phân loại log của Logstash</a:t>
            </a:r>
          </a:p>
        </p:txBody>
      </p:sp>
      <p:grpSp>
        <p:nvGrpSpPr>
          <p:cNvPr name="Group 7" id="7"/>
          <p:cNvGrpSpPr/>
          <p:nvPr/>
        </p:nvGrpSpPr>
        <p:grpSpPr>
          <a:xfrm rot="0">
            <a:off x="-446266" y="0"/>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77335" y="731520"/>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4" id="4"/>
          <p:cNvSpPr txBox="true"/>
          <p:nvPr/>
        </p:nvSpPr>
        <p:spPr>
          <a:xfrm rot="0">
            <a:off x="0" y="1260917"/>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5" id="5"/>
          <p:cNvSpPr txBox="true"/>
          <p:nvPr/>
        </p:nvSpPr>
        <p:spPr>
          <a:xfrm rot="0">
            <a:off x="2718340" y="5402299"/>
            <a:ext cx="4142929"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xử lý đối với log có tag là “syslog”</a:t>
            </a:r>
          </a:p>
        </p:txBody>
      </p:sp>
      <p:sp>
        <p:nvSpPr>
          <p:cNvPr name="Freeform 6" id="6"/>
          <p:cNvSpPr/>
          <p:nvPr/>
        </p:nvSpPr>
        <p:spPr>
          <a:xfrm flipH="false" flipV="false" rot="0">
            <a:off x="0" y="2081236"/>
            <a:ext cx="9579609" cy="3006738"/>
          </a:xfrm>
          <a:custGeom>
            <a:avLst/>
            <a:gdLst/>
            <a:ahLst/>
            <a:cxnLst/>
            <a:rect r="r" b="b" t="t" l="l"/>
            <a:pathLst>
              <a:path h="3006738" w="9579609">
                <a:moveTo>
                  <a:pt x="0" y="0"/>
                </a:moveTo>
                <a:lnTo>
                  <a:pt x="9579609" y="0"/>
                </a:lnTo>
                <a:lnTo>
                  <a:pt x="9579609" y="3006738"/>
                </a:lnTo>
                <a:lnTo>
                  <a:pt x="0" y="3006738"/>
                </a:lnTo>
                <a:lnTo>
                  <a:pt x="0" y="0"/>
                </a:lnTo>
                <a:close/>
              </a:path>
            </a:pathLst>
          </a:custGeom>
          <a:blipFill>
            <a:blip r:embed="rId4"/>
            <a:stretch>
              <a:fillRect l="0" t="0" r="0" b="0"/>
            </a:stretch>
          </a:blipFill>
        </p:spPr>
      </p:sp>
      <p:grpSp>
        <p:nvGrpSpPr>
          <p:cNvPr name="Group 7" id="7"/>
          <p:cNvGrpSpPr/>
          <p:nvPr/>
        </p:nvGrpSpPr>
        <p:grpSpPr>
          <a:xfrm rot="0">
            <a:off x="-446266" y="0"/>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55708" y="1942941"/>
            <a:ext cx="9597892" cy="4640739"/>
          </a:xfrm>
          <a:custGeom>
            <a:avLst/>
            <a:gdLst/>
            <a:ahLst/>
            <a:cxnLst/>
            <a:rect r="r" b="b" t="t" l="l"/>
            <a:pathLst>
              <a:path h="4640739" w="9597892">
                <a:moveTo>
                  <a:pt x="0" y="0"/>
                </a:moveTo>
                <a:lnTo>
                  <a:pt x="9597892" y="0"/>
                </a:lnTo>
                <a:lnTo>
                  <a:pt x="9597892" y="4640739"/>
                </a:lnTo>
                <a:lnTo>
                  <a:pt x="0" y="4640739"/>
                </a:lnTo>
                <a:lnTo>
                  <a:pt x="0" y="0"/>
                </a:lnTo>
                <a:close/>
              </a:path>
            </a:pathLst>
          </a:custGeom>
          <a:blipFill>
            <a:blip r:embed="rId4"/>
            <a:stretch>
              <a:fillRect l="0" t="0" r="0" b="0"/>
            </a:stretch>
          </a:blipFill>
        </p:spPr>
      </p:sp>
      <p:sp>
        <p:nvSpPr>
          <p:cNvPr name="TextBox 4" id="4"/>
          <p:cNvSpPr txBox="true"/>
          <p:nvPr/>
        </p:nvSpPr>
        <p:spPr>
          <a:xfrm rot="0">
            <a:off x="77335" y="63214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0" y="1161542"/>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077766" y="6627993"/>
            <a:ext cx="3598069"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Pfsense</a:t>
            </a:r>
          </a:p>
        </p:txBody>
      </p:sp>
      <p:grpSp>
        <p:nvGrpSpPr>
          <p:cNvPr name="Group 7" id="7"/>
          <p:cNvGrpSpPr/>
          <p:nvPr/>
        </p:nvGrpSpPr>
        <p:grpSpPr>
          <a:xfrm rot="0">
            <a:off x="-446266" y="0"/>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127096" y="1526675"/>
            <a:ext cx="7499409" cy="5435672"/>
          </a:xfrm>
          <a:custGeom>
            <a:avLst/>
            <a:gdLst/>
            <a:ahLst/>
            <a:cxnLst/>
            <a:rect r="r" b="b" t="t" l="l"/>
            <a:pathLst>
              <a:path h="5435672" w="7499409">
                <a:moveTo>
                  <a:pt x="0" y="0"/>
                </a:moveTo>
                <a:lnTo>
                  <a:pt x="7499408" y="0"/>
                </a:lnTo>
                <a:lnTo>
                  <a:pt x="7499408" y="5435672"/>
                </a:lnTo>
                <a:lnTo>
                  <a:pt x="0" y="5435672"/>
                </a:lnTo>
                <a:lnTo>
                  <a:pt x="0" y="0"/>
                </a:lnTo>
                <a:close/>
              </a:path>
            </a:pathLst>
          </a:custGeom>
          <a:blipFill>
            <a:blip r:embed="rId4"/>
            <a:stretch>
              <a:fillRect l="0" t="0" r="0" b="0"/>
            </a:stretch>
          </a:blipFill>
        </p:spPr>
      </p:sp>
      <p:sp>
        <p:nvSpPr>
          <p:cNvPr name="TextBox 4" id="4"/>
          <p:cNvSpPr txBox="true"/>
          <p:nvPr/>
        </p:nvSpPr>
        <p:spPr>
          <a:xfrm rot="0">
            <a:off x="214686" y="523990"/>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37350" y="1053387"/>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042126" y="6924247"/>
            <a:ext cx="3669348"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Cấu hình chuẩn hóa log của Pfsense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398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218757" y="1867461"/>
            <a:ext cx="9458539" cy="3628990"/>
          </a:xfrm>
          <a:custGeom>
            <a:avLst/>
            <a:gdLst/>
            <a:ahLst/>
            <a:cxnLst/>
            <a:rect r="r" b="b" t="t" l="l"/>
            <a:pathLst>
              <a:path h="3628990" w="9458539">
                <a:moveTo>
                  <a:pt x="0" y="0"/>
                </a:moveTo>
                <a:lnTo>
                  <a:pt x="9458539" y="0"/>
                </a:lnTo>
                <a:lnTo>
                  <a:pt x="9458539" y="3628990"/>
                </a:lnTo>
                <a:lnTo>
                  <a:pt x="0" y="3628990"/>
                </a:lnTo>
                <a:lnTo>
                  <a:pt x="0" y="0"/>
                </a:lnTo>
                <a:close/>
              </a:path>
            </a:pathLst>
          </a:custGeom>
          <a:blipFill>
            <a:blip r:embed="rId4"/>
            <a:stretch>
              <a:fillRect l="-6905" t="0" r="0" b="0"/>
            </a:stretch>
          </a:blipFill>
        </p:spPr>
      </p:sp>
      <p:sp>
        <p:nvSpPr>
          <p:cNvPr name="TextBox 4" id="4"/>
          <p:cNvSpPr txBox="true"/>
          <p:nvPr/>
        </p:nvSpPr>
        <p:spPr>
          <a:xfrm rot="0">
            <a:off x="77335" y="525266"/>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0" y="1054663"/>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077766" y="5782201"/>
            <a:ext cx="3598069"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Pfsense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398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203375" y="1476000"/>
            <a:ext cx="9346849" cy="4591136"/>
          </a:xfrm>
          <a:custGeom>
            <a:avLst/>
            <a:gdLst/>
            <a:ahLst/>
            <a:cxnLst/>
            <a:rect r="r" b="b" t="t" l="l"/>
            <a:pathLst>
              <a:path h="4591136" w="9346849">
                <a:moveTo>
                  <a:pt x="0" y="0"/>
                </a:moveTo>
                <a:lnTo>
                  <a:pt x="9346850" y="0"/>
                </a:lnTo>
                <a:lnTo>
                  <a:pt x="9346850" y="4591136"/>
                </a:lnTo>
                <a:lnTo>
                  <a:pt x="0" y="4591136"/>
                </a:lnTo>
                <a:lnTo>
                  <a:pt x="0" y="0"/>
                </a:lnTo>
                <a:close/>
              </a:path>
            </a:pathLst>
          </a:custGeom>
          <a:blipFill>
            <a:blip r:embed="rId4"/>
            <a:stretch>
              <a:fillRect l="0" t="0" r="0" b="0"/>
            </a:stretch>
          </a:blipFill>
        </p:spPr>
      </p:sp>
      <p:sp>
        <p:nvSpPr>
          <p:cNvPr name="TextBox 4" id="4"/>
          <p:cNvSpPr txBox="true"/>
          <p:nvPr/>
        </p:nvSpPr>
        <p:spPr>
          <a:xfrm rot="0">
            <a:off x="147661" y="48627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70326" y="1015677"/>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270701" y="6310545"/>
            <a:ext cx="3598069"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Pfsense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36081" y="536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0"/>
            <a:ext cx="11950339" cy="953895"/>
            <a:chOff x="0" y="0"/>
            <a:chExt cx="15933786" cy="127186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5216030" y="2223690"/>
            <a:ext cx="4375572" cy="4459718"/>
          </a:xfrm>
          <a:custGeom>
            <a:avLst/>
            <a:gdLst/>
            <a:ahLst/>
            <a:cxnLst/>
            <a:rect r="r" b="b" t="t" l="l"/>
            <a:pathLst>
              <a:path h="4459718" w="4375572">
                <a:moveTo>
                  <a:pt x="0" y="0"/>
                </a:moveTo>
                <a:lnTo>
                  <a:pt x="4375572" y="0"/>
                </a:lnTo>
                <a:lnTo>
                  <a:pt x="4375572" y="4459718"/>
                </a:lnTo>
                <a:lnTo>
                  <a:pt x="0" y="4459718"/>
                </a:lnTo>
                <a:lnTo>
                  <a:pt x="0" y="0"/>
                </a:lnTo>
                <a:close/>
              </a:path>
            </a:pathLst>
          </a:custGeom>
          <a:blipFill>
            <a:blip r:embed="rId6"/>
            <a:stretch>
              <a:fillRect l="0" t="0" r="0" b="0"/>
            </a:stretch>
          </a:blipFill>
        </p:spPr>
      </p:sp>
      <p:sp>
        <p:nvSpPr>
          <p:cNvPr name="TextBox 17" id="17"/>
          <p:cNvSpPr txBox="true"/>
          <p:nvPr/>
        </p:nvSpPr>
        <p:spPr>
          <a:xfrm rot="0">
            <a:off x="0" y="650749"/>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18" id="18"/>
          <p:cNvSpPr txBox="true"/>
          <p:nvPr/>
        </p:nvSpPr>
        <p:spPr>
          <a:xfrm rot="0">
            <a:off x="162843" y="1399501"/>
            <a:ext cx="9429604" cy="526923"/>
          </a:xfrm>
          <a:prstGeom prst="rect">
            <a:avLst/>
          </a:prstGeom>
        </p:spPr>
        <p:txBody>
          <a:bodyPr anchor="t" rtlCol="false" tIns="0" lIns="0" bIns="0" rIns="0">
            <a:spAutoFit/>
          </a:bodyPr>
          <a:lstStyle/>
          <a:p>
            <a:pPr algn="just">
              <a:lnSpc>
                <a:spcPts val="2112"/>
              </a:lnSpc>
            </a:pPr>
            <a:r>
              <a:rPr lang="en-US" sz="1280">
                <a:solidFill>
                  <a:srgbClr val="03060B"/>
                </a:solidFill>
                <a:latin typeface="Roboto Bold"/>
              </a:rPr>
              <a:t>ELK Stack</a:t>
            </a:r>
            <a:r>
              <a:rPr lang="en-US" sz="1280">
                <a:solidFill>
                  <a:srgbClr val="03060B"/>
                </a:solidFill>
                <a:latin typeface="Roboto"/>
              </a:rPr>
              <a:t> là một bộ công cụ mạnh mẽ cho việc thu thập, phân tích và hiển thị dữ liệu nhật ký (log data) trong thời gian thực. ELK là viết tắt của ba công cụ chính</a:t>
            </a:r>
            <a:r>
              <a:rPr lang="en-US" sz="1280">
                <a:solidFill>
                  <a:srgbClr val="03060B"/>
                </a:solidFill>
                <a:latin typeface="Roboto Bold"/>
              </a:rPr>
              <a:t>: Elasticsearch, Logstash, Kibana.</a:t>
            </a:r>
          </a:p>
        </p:txBody>
      </p:sp>
      <p:sp>
        <p:nvSpPr>
          <p:cNvPr name="TextBox 19" id="19"/>
          <p:cNvSpPr txBox="true"/>
          <p:nvPr/>
        </p:nvSpPr>
        <p:spPr>
          <a:xfrm rot="0">
            <a:off x="143304" y="2157015"/>
            <a:ext cx="4909883" cy="1060323"/>
          </a:xfrm>
          <a:prstGeom prst="rect">
            <a:avLst/>
          </a:prstGeom>
        </p:spPr>
        <p:txBody>
          <a:bodyPr anchor="t" rtlCol="false" tIns="0" lIns="0" bIns="0" rIns="0">
            <a:spAutoFit/>
          </a:bodyPr>
          <a:lstStyle/>
          <a:p>
            <a:pPr algn="just">
              <a:lnSpc>
                <a:spcPts val="2112"/>
              </a:lnSpc>
            </a:pPr>
            <a:r>
              <a:rPr lang="en-US" sz="1280">
                <a:solidFill>
                  <a:srgbClr val="03060B"/>
                </a:solidFill>
                <a:latin typeface="Roboto"/>
              </a:rPr>
              <a:t> </a:t>
            </a:r>
            <a:r>
              <a:rPr lang="en-US" sz="1280">
                <a:solidFill>
                  <a:srgbClr val="03060B"/>
                </a:solidFill>
                <a:latin typeface="Roboto Bold"/>
              </a:rPr>
              <a:t>Elasticsearch</a:t>
            </a:r>
            <a:r>
              <a:rPr lang="en-US" sz="1280">
                <a:solidFill>
                  <a:srgbClr val="03060B"/>
                </a:solidFill>
                <a:latin typeface="Roboto"/>
              </a:rPr>
              <a:t>: Một công cụ tìm kiếm và phân tích mạnh mẽ, có khả năng xử lý và tìm kiếm dữ liệu rất nhanh. Elasticsearch là một hệ thống lưu trữ dữ liệu dạng phi cấu trúc, có khả năng mở rộng và hỗ trợ đầy đủ tính năng của công cụ tìm kiếm.</a:t>
            </a:r>
          </a:p>
        </p:txBody>
      </p:sp>
      <p:sp>
        <p:nvSpPr>
          <p:cNvPr name="TextBox 20" id="20"/>
          <p:cNvSpPr txBox="true"/>
          <p:nvPr/>
        </p:nvSpPr>
        <p:spPr>
          <a:xfrm rot="0">
            <a:off x="162843" y="3665013"/>
            <a:ext cx="4909883" cy="1327023"/>
          </a:xfrm>
          <a:prstGeom prst="rect">
            <a:avLst/>
          </a:prstGeom>
        </p:spPr>
        <p:txBody>
          <a:bodyPr anchor="t" rtlCol="false" tIns="0" lIns="0" bIns="0" rIns="0">
            <a:spAutoFit/>
          </a:bodyPr>
          <a:lstStyle/>
          <a:p>
            <a:pPr algn="just">
              <a:lnSpc>
                <a:spcPts val="2112"/>
              </a:lnSpc>
            </a:pPr>
            <a:r>
              <a:rPr lang="en-US" sz="1280">
                <a:solidFill>
                  <a:srgbClr val="03060B"/>
                </a:solidFill>
                <a:latin typeface="Roboto Bold"/>
              </a:rPr>
              <a:t>Logstash</a:t>
            </a:r>
            <a:r>
              <a:rPr lang="en-US" sz="1280">
                <a:solidFill>
                  <a:srgbClr val="03060B"/>
                </a:solidFill>
                <a:latin typeface="Roboto"/>
              </a:rPr>
              <a:t>: Một công cụ thu thập, xử lý và chuyển đổi dữ liệu log từ nhiều nguồn khác nhau. Logstash cho phép bạn xử lý dữ liệu theo nhiều cách khác nhau trước khi chuyển tiếp chúng đến Elasticsearch.</a:t>
            </a:r>
          </a:p>
          <a:p>
            <a:pPr algn="just">
              <a:lnSpc>
                <a:spcPts val="2112"/>
              </a:lnSpc>
            </a:pPr>
          </a:p>
        </p:txBody>
      </p:sp>
      <p:sp>
        <p:nvSpPr>
          <p:cNvPr name="TextBox 21" id="21"/>
          <p:cNvSpPr txBox="true"/>
          <p:nvPr/>
        </p:nvSpPr>
        <p:spPr>
          <a:xfrm rot="0">
            <a:off x="162843" y="5314977"/>
            <a:ext cx="4909883" cy="1060323"/>
          </a:xfrm>
          <a:prstGeom prst="rect">
            <a:avLst/>
          </a:prstGeom>
        </p:spPr>
        <p:txBody>
          <a:bodyPr anchor="t" rtlCol="false" tIns="0" lIns="0" bIns="0" rIns="0">
            <a:spAutoFit/>
          </a:bodyPr>
          <a:lstStyle/>
          <a:p>
            <a:pPr algn="just">
              <a:lnSpc>
                <a:spcPts val="2112"/>
              </a:lnSpc>
            </a:pPr>
            <a:r>
              <a:rPr lang="en-US" sz="1280">
                <a:solidFill>
                  <a:srgbClr val="03060B"/>
                </a:solidFill>
                <a:latin typeface="Roboto Bold"/>
              </a:rPr>
              <a:t>Kibana</a:t>
            </a:r>
            <a:r>
              <a:rPr lang="en-US" sz="1280">
                <a:solidFill>
                  <a:srgbClr val="03060B"/>
                </a:solidFill>
                <a:latin typeface="Roboto"/>
              </a:rPr>
              <a:t>: Một công cụ hiển thị dữ liệu mạnh mẽ, cho phép người dùng tạo biểu đồ, báo cáo và bảng điều khiển (dashboard) để theo dõi và phân tích dữ liệu nhật ký đã được lưu trữ trong Elasticsearch.</a:t>
            </a:r>
          </a:p>
          <a:p>
            <a:pPr algn="just">
              <a:lnSpc>
                <a:spcPts val="2112"/>
              </a:lnSpc>
            </a:pPr>
          </a:p>
        </p:txBody>
      </p:sp>
      <p:sp>
        <p:nvSpPr>
          <p:cNvPr name="TextBox 22" id="22"/>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7647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209722" y="1663590"/>
            <a:ext cx="9377622" cy="4726335"/>
          </a:xfrm>
          <a:custGeom>
            <a:avLst/>
            <a:gdLst/>
            <a:ahLst/>
            <a:cxnLst/>
            <a:rect r="r" b="b" t="t" l="l"/>
            <a:pathLst>
              <a:path h="4726335" w="9377622">
                <a:moveTo>
                  <a:pt x="0" y="0"/>
                </a:moveTo>
                <a:lnTo>
                  <a:pt x="9377622" y="0"/>
                </a:lnTo>
                <a:lnTo>
                  <a:pt x="9377622" y="4726335"/>
                </a:lnTo>
                <a:lnTo>
                  <a:pt x="0" y="4726335"/>
                </a:lnTo>
                <a:lnTo>
                  <a:pt x="0" y="0"/>
                </a:lnTo>
                <a:close/>
              </a:path>
            </a:pathLst>
          </a:custGeom>
          <a:blipFill>
            <a:blip r:embed="rId4"/>
            <a:stretch>
              <a:fillRect l="0" t="0" r="-4786" b="0"/>
            </a:stretch>
          </a:blipFill>
        </p:spPr>
      </p:sp>
      <p:sp>
        <p:nvSpPr>
          <p:cNvPr name="TextBox 4" id="4"/>
          <p:cNvSpPr txBox="true"/>
          <p:nvPr/>
        </p:nvSpPr>
        <p:spPr>
          <a:xfrm rot="0">
            <a:off x="209722" y="52239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32387" y="1051796"/>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2888605" y="6479935"/>
            <a:ext cx="3976390"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ModSecurity</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398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25475" y="2179593"/>
            <a:ext cx="9430481" cy="2561460"/>
          </a:xfrm>
          <a:custGeom>
            <a:avLst/>
            <a:gdLst/>
            <a:ahLst/>
            <a:cxnLst/>
            <a:rect r="r" b="b" t="t" l="l"/>
            <a:pathLst>
              <a:path h="2561460" w="9430481">
                <a:moveTo>
                  <a:pt x="0" y="0"/>
                </a:moveTo>
                <a:lnTo>
                  <a:pt x="9430480" y="0"/>
                </a:lnTo>
                <a:lnTo>
                  <a:pt x="9430480" y="2561460"/>
                </a:lnTo>
                <a:lnTo>
                  <a:pt x="0" y="2561460"/>
                </a:lnTo>
                <a:lnTo>
                  <a:pt x="0" y="0"/>
                </a:lnTo>
                <a:close/>
              </a:path>
            </a:pathLst>
          </a:custGeom>
          <a:blipFill>
            <a:blip r:embed="rId4"/>
            <a:stretch>
              <a:fillRect l="0" t="0" r="0" b="0"/>
            </a:stretch>
          </a:blipFill>
        </p:spPr>
      </p:sp>
      <p:sp>
        <p:nvSpPr>
          <p:cNvPr name="TextBox 4" id="4"/>
          <p:cNvSpPr txBox="true"/>
          <p:nvPr/>
        </p:nvSpPr>
        <p:spPr>
          <a:xfrm rot="0">
            <a:off x="202810" y="513390"/>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25475" y="1042788"/>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2652013" y="5138471"/>
            <a:ext cx="3976390"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ModSecurity</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22080" y="398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66947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3408844"/>
            <a:ext cx="9753600" cy="2441377"/>
          </a:xfrm>
          <a:custGeom>
            <a:avLst/>
            <a:gdLst/>
            <a:ahLst/>
            <a:cxnLst/>
            <a:rect r="r" b="b" t="t" l="l"/>
            <a:pathLst>
              <a:path h="2441377" w="9753600">
                <a:moveTo>
                  <a:pt x="0" y="0"/>
                </a:moveTo>
                <a:lnTo>
                  <a:pt x="9753600" y="0"/>
                </a:lnTo>
                <a:lnTo>
                  <a:pt x="9753600" y="2441378"/>
                </a:lnTo>
                <a:lnTo>
                  <a:pt x="0" y="2441378"/>
                </a:lnTo>
                <a:lnTo>
                  <a:pt x="0" y="0"/>
                </a:lnTo>
                <a:close/>
              </a:path>
            </a:pathLst>
          </a:custGeom>
          <a:blipFill>
            <a:blip r:embed="rId4"/>
            <a:stretch>
              <a:fillRect l="0" t="0" r="0" b="0"/>
            </a:stretch>
          </a:blipFill>
        </p:spPr>
      </p:sp>
      <p:sp>
        <p:nvSpPr>
          <p:cNvPr name="TextBox 4" id="4"/>
          <p:cNvSpPr txBox="true"/>
          <p:nvPr/>
        </p:nvSpPr>
        <p:spPr>
          <a:xfrm rot="0">
            <a:off x="179059" y="45139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01724" y="98079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102918" y="5974047"/>
            <a:ext cx="3547765"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Apache</a:t>
            </a:r>
          </a:p>
        </p:txBody>
      </p:sp>
      <p:sp>
        <p:nvSpPr>
          <p:cNvPr name="Freeform 7" id="7"/>
          <p:cNvSpPr/>
          <p:nvPr/>
        </p:nvSpPr>
        <p:spPr>
          <a:xfrm flipH="false" flipV="false" rot="0">
            <a:off x="101724" y="1631596"/>
            <a:ext cx="9583631" cy="1206698"/>
          </a:xfrm>
          <a:custGeom>
            <a:avLst/>
            <a:gdLst/>
            <a:ahLst/>
            <a:cxnLst/>
            <a:rect r="r" b="b" t="t" l="l"/>
            <a:pathLst>
              <a:path h="1206698" w="9583631">
                <a:moveTo>
                  <a:pt x="0" y="0"/>
                </a:moveTo>
                <a:lnTo>
                  <a:pt x="9583631" y="0"/>
                </a:lnTo>
                <a:lnTo>
                  <a:pt x="9583631" y="1206698"/>
                </a:lnTo>
                <a:lnTo>
                  <a:pt x="0" y="1206698"/>
                </a:lnTo>
                <a:lnTo>
                  <a:pt x="0" y="0"/>
                </a:lnTo>
                <a:close/>
              </a:path>
            </a:pathLst>
          </a:custGeom>
          <a:blipFill>
            <a:blip r:embed="rId5"/>
            <a:stretch>
              <a:fillRect l="0" t="0" r="0" b="0"/>
            </a:stretch>
          </a:blipFill>
        </p:spPr>
      </p:sp>
      <p:sp>
        <p:nvSpPr>
          <p:cNvPr name="TextBox 8" id="8"/>
          <p:cNvSpPr txBox="true"/>
          <p:nvPr/>
        </p:nvSpPr>
        <p:spPr>
          <a:xfrm rot="0">
            <a:off x="3128888" y="2966206"/>
            <a:ext cx="3495824"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Cấu hình chuẩn hóa log của OSSEC</a:t>
            </a:r>
          </a:p>
        </p:txBody>
      </p:sp>
      <p:grpSp>
        <p:nvGrpSpPr>
          <p:cNvPr name="Group 9" id="9"/>
          <p:cNvGrpSpPr/>
          <p:nvPr/>
        </p:nvGrpSpPr>
        <p:grpSpPr>
          <a:xfrm rot="0">
            <a:off x="-434390" y="-170825"/>
            <a:ext cx="11950339" cy="953895"/>
            <a:chOff x="0" y="0"/>
            <a:chExt cx="15933786" cy="1271860"/>
          </a:xfrm>
        </p:grpSpPr>
        <p:grpSp>
          <p:nvGrpSpPr>
            <p:cNvPr name="Group 10" id="10"/>
            <p:cNvGrpSpPr/>
            <p:nvPr/>
          </p:nvGrpSpPr>
          <p:grpSpPr>
            <a:xfrm rot="0">
              <a:off x="0" y="0"/>
              <a:ext cx="15933786" cy="593575"/>
              <a:chOff x="0" y="0"/>
              <a:chExt cx="5901402" cy="219842"/>
            </a:xfrm>
          </p:grpSpPr>
          <p:sp>
            <p:nvSpPr>
              <p:cNvPr name="Freeform 11" id="11"/>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2" id="12"/>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3" id="13"/>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9" id="19"/>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20" id="20"/>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21" id="21"/>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2" id="22"/>
          <p:cNvSpPr txBox="true"/>
          <p:nvPr/>
        </p:nvSpPr>
        <p:spPr>
          <a:xfrm rot="0">
            <a:off x="9083706" y="-397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076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1628432"/>
            <a:ext cx="9676265" cy="4577008"/>
          </a:xfrm>
          <a:custGeom>
            <a:avLst/>
            <a:gdLst/>
            <a:ahLst/>
            <a:cxnLst/>
            <a:rect r="r" b="b" t="t" l="l"/>
            <a:pathLst>
              <a:path h="4577008" w="9676265">
                <a:moveTo>
                  <a:pt x="0" y="0"/>
                </a:moveTo>
                <a:lnTo>
                  <a:pt x="9676265" y="0"/>
                </a:lnTo>
                <a:lnTo>
                  <a:pt x="9676265" y="4577008"/>
                </a:lnTo>
                <a:lnTo>
                  <a:pt x="0" y="4577008"/>
                </a:lnTo>
                <a:lnTo>
                  <a:pt x="0" y="0"/>
                </a:lnTo>
                <a:close/>
              </a:path>
            </a:pathLst>
          </a:custGeom>
          <a:blipFill>
            <a:blip r:embed="rId4"/>
            <a:stretch>
              <a:fillRect l="0" t="0" r="0" b="0"/>
            </a:stretch>
          </a:blipFill>
        </p:spPr>
      </p:sp>
      <p:sp>
        <p:nvSpPr>
          <p:cNvPr name="TextBox 4" id="4"/>
          <p:cNvSpPr txBox="true"/>
          <p:nvPr/>
        </p:nvSpPr>
        <p:spPr>
          <a:xfrm rot="0">
            <a:off x="77335" y="55765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0" y="1087052"/>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918347" y="6376890"/>
            <a:ext cx="1916906"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Log của Pfsense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36081" y="0"/>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85997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49225" y="2118854"/>
            <a:ext cx="9527039" cy="4406371"/>
          </a:xfrm>
          <a:custGeom>
            <a:avLst/>
            <a:gdLst/>
            <a:ahLst/>
            <a:cxnLst/>
            <a:rect r="r" b="b" t="t" l="l"/>
            <a:pathLst>
              <a:path h="4406371" w="9527039">
                <a:moveTo>
                  <a:pt x="0" y="0"/>
                </a:moveTo>
                <a:lnTo>
                  <a:pt x="9527040" y="0"/>
                </a:lnTo>
                <a:lnTo>
                  <a:pt x="9527040" y="4406370"/>
                </a:lnTo>
                <a:lnTo>
                  <a:pt x="0" y="4406370"/>
                </a:lnTo>
                <a:lnTo>
                  <a:pt x="0" y="0"/>
                </a:lnTo>
                <a:close/>
              </a:path>
            </a:pathLst>
          </a:custGeom>
          <a:blipFill>
            <a:blip r:embed="rId4"/>
            <a:stretch>
              <a:fillRect l="-811" t="0" r="0" b="0"/>
            </a:stretch>
          </a:blipFill>
        </p:spPr>
      </p:sp>
      <p:sp>
        <p:nvSpPr>
          <p:cNvPr name="TextBox 4" id="4"/>
          <p:cNvSpPr txBox="true"/>
          <p:nvPr/>
        </p:nvSpPr>
        <p:spPr>
          <a:xfrm rot="0">
            <a:off x="226561" y="102091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49225" y="1550316"/>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803799" y="6590938"/>
            <a:ext cx="2295227"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Log của ModSecurity</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39825"/>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83616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1653548"/>
            <a:ext cx="9779145" cy="4595306"/>
          </a:xfrm>
          <a:custGeom>
            <a:avLst/>
            <a:gdLst/>
            <a:ahLst/>
            <a:cxnLst/>
            <a:rect r="r" b="b" t="t" l="l"/>
            <a:pathLst>
              <a:path h="4595306" w="9779145">
                <a:moveTo>
                  <a:pt x="0" y="0"/>
                </a:moveTo>
                <a:lnTo>
                  <a:pt x="9779145" y="0"/>
                </a:lnTo>
                <a:lnTo>
                  <a:pt x="9779145" y="4595306"/>
                </a:lnTo>
                <a:lnTo>
                  <a:pt x="0" y="4595306"/>
                </a:lnTo>
                <a:lnTo>
                  <a:pt x="0" y="0"/>
                </a:lnTo>
                <a:close/>
              </a:path>
            </a:pathLst>
          </a:custGeom>
          <a:blipFill>
            <a:blip r:embed="rId4"/>
            <a:stretch>
              <a:fillRect l="0" t="0" r="0" b="0"/>
            </a:stretch>
          </a:blipFill>
        </p:spPr>
      </p:sp>
      <p:sp>
        <p:nvSpPr>
          <p:cNvPr name="TextBox 4" id="4"/>
          <p:cNvSpPr txBox="true"/>
          <p:nvPr/>
        </p:nvSpPr>
        <p:spPr>
          <a:xfrm rot="0">
            <a:off x="190935" y="498463"/>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13599" y="102786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991049" y="6837778"/>
            <a:ext cx="1866751"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Log của Apache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33</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79038"/>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68334" y="1928491"/>
            <a:ext cx="9883560" cy="4299289"/>
          </a:xfrm>
          <a:custGeom>
            <a:avLst/>
            <a:gdLst/>
            <a:ahLst/>
            <a:cxnLst/>
            <a:rect r="r" b="b" t="t" l="l"/>
            <a:pathLst>
              <a:path h="4299289" w="9883560">
                <a:moveTo>
                  <a:pt x="0" y="0"/>
                </a:moveTo>
                <a:lnTo>
                  <a:pt x="9883560" y="0"/>
                </a:lnTo>
                <a:lnTo>
                  <a:pt x="9883560" y="4299289"/>
                </a:lnTo>
                <a:lnTo>
                  <a:pt x="0" y="4299289"/>
                </a:lnTo>
                <a:lnTo>
                  <a:pt x="0" y="0"/>
                </a:lnTo>
                <a:close/>
              </a:path>
            </a:pathLst>
          </a:custGeom>
          <a:blipFill>
            <a:blip r:embed="rId4"/>
            <a:stretch>
              <a:fillRect l="0" t="0" r="0" b="0"/>
            </a:stretch>
          </a:blipFill>
        </p:spPr>
      </p:sp>
      <p:sp>
        <p:nvSpPr>
          <p:cNvPr name="TextBox 4" id="4"/>
          <p:cNvSpPr txBox="true"/>
          <p:nvPr/>
        </p:nvSpPr>
        <p:spPr>
          <a:xfrm rot="0">
            <a:off x="226561" y="901857"/>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49225" y="1431254"/>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1: Thu thập từ nhiều nguồn và chuẩn hóa log</a:t>
            </a:r>
          </a:p>
        </p:txBody>
      </p:sp>
      <p:sp>
        <p:nvSpPr>
          <p:cNvPr name="TextBox 6" id="6"/>
          <p:cNvSpPr txBox="true"/>
          <p:nvPr/>
        </p:nvSpPr>
        <p:spPr>
          <a:xfrm rot="0">
            <a:off x="3969395" y="6698154"/>
            <a:ext cx="1814810"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Log của OSSEC</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62185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68121" y="2093561"/>
            <a:ext cx="9417358" cy="4000120"/>
          </a:xfrm>
          <a:prstGeom prst="rect">
            <a:avLst/>
          </a:prstGeom>
        </p:spPr>
        <p:txBody>
          <a:bodyPr anchor="t" rtlCol="false" tIns="0" lIns="0" bIns="0" rIns="0">
            <a:spAutoFit/>
          </a:bodyPr>
          <a:lstStyle/>
          <a:p>
            <a:pPr algn="just">
              <a:lnSpc>
                <a:spcPts val="3519"/>
              </a:lnSpc>
            </a:pPr>
            <a:r>
              <a:rPr lang="en-US" sz="2133">
                <a:solidFill>
                  <a:srgbClr val="03060B"/>
                </a:solidFill>
                <a:latin typeface="Roboto Bold"/>
              </a:rPr>
              <a:t>Kịch bản 2:  Filter log thu được bằng Logstash</a:t>
            </a:r>
          </a:p>
          <a:p>
            <a:pPr algn="just">
              <a:lnSpc>
                <a:spcPts val="3519"/>
              </a:lnSpc>
            </a:pP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sử dụng Logstash để lọc và xử lý dữ liệu log thu thập từ các nguồn khác nhau trước khi đưa vào Elasticsearch để lưu trữ và phân tích. Qua việc áp dụng các bộ lọc và quy tắc, Logstash giúp làm sạch và chuẩn hóa dữ liệu log, loại bỏ thông tin không cần thiết, trích xuất thông tin quan trọng, và chuyển đổi định dạng dữ liệu.</a:t>
            </a:r>
          </a:p>
          <a:p>
            <a:pPr algn="just">
              <a:lnSpc>
                <a:spcPts val="3167"/>
              </a:lnSpc>
            </a:pPr>
          </a:p>
          <a:p>
            <a:pPr algn="just"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3QRpU0bqWW0"/>
              </a:rPr>
              <a:t>Tại đây</a:t>
            </a:r>
          </a:p>
          <a:p>
            <a:pPr algn="just">
              <a:lnSpc>
                <a:spcPts val="2551"/>
              </a:lnSpc>
            </a:pPr>
          </a:p>
        </p:txBody>
      </p:sp>
      <p:sp>
        <p:nvSpPr>
          <p:cNvPr name="TextBox 4" id="4"/>
          <p:cNvSpPr txBox="true"/>
          <p:nvPr/>
        </p:nvSpPr>
        <p:spPr>
          <a:xfrm rot="0">
            <a:off x="226561" y="1259044"/>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grpSp>
        <p:nvGrpSpPr>
          <p:cNvPr name="Group 5" id="5"/>
          <p:cNvGrpSpPr/>
          <p:nvPr/>
        </p:nvGrpSpPr>
        <p:grpSpPr>
          <a:xfrm rot="0">
            <a:off x="-434390" y="-170825"/>
            <a:ext cx="11950339" cy="953895"/>
            <a:chOff x="0" y="0"/>
            <a:chExt cx="15933786" cy="127186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076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49225" y="1781772"/>
            <a:ext cx="9527039" cy="4841833"/>
          </a:xfrm>
          <a:custGeom>
            <a:avLst/>
            <a:gdLst/>
            <a:ahLst/>
            <a:cxnLst/>
            <a:rect r="r" b="b" t="t" l="l"/>
            <a:pathLst>
              <a:path h="4841833" w="9527039">
                <a:moveTo>
                  <a:pt x="0" y="0"/>
                </a:moveTo>
                <a:lnTo>
                  <a:pt x="9527040" y="0"/>
                </a:lnTo>
                <a:lnTo>
                  <a:pt x="9527040" y="4841833"/>
                </a:lnTo>
                <a:lnTo>
                  <a:pt x="0" y="4841833"/>
                </a:lnTo>
                <a:lnTo>
                  <a:pt x="0" y="0"/>
                </a:lnTo>
                <a:close/>
              </a:path>
            </a:pathLst>
          </a:custGeom>
          <a:blipFill>
            <a:blip r:embed="rId4"/>
            <a:stretch>
              <a:fillRect l="0" t="0" r="0" b="0"/>
            </a:stretch>
          </a:blipFill>
        </p:spPr>
      </p:sp>
      <p:sp>
        <p:nvSpPr>
          <p:cNvPr name="TextBox 4" id="4"/>
          <p:cNvSpPr txBox="true"/>
          <p:nvPr/>
        </p:nvSpPr>
        <p:spPr>
          <a:xfrm rot="0">
            <a:off x="226561" y="48392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49225" y="100380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2: Filter log thu được bằng Logstash</a:t>
            </a:r>
          </a:p>
        </p:txBody>
      </p:sp>
      <p:sp>
        <p:nvSpPr>
          <p:cNvPr name="TextBox 6" id="6"/>
          <p:cNvSpPr txBox="true"/>
          <p:nvPr/>
        </p:nvSpPr>
        <p:spPr>
          <a:xfrm rot="0">
            <a:off x="3513013" y="6875822"/>
            <a:ext cx="2727573"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Indices của Elastic Search</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36</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83616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49225" y="1600914"/>
            <a:ext cx="9410665" cy="4421464"/>
          </a:xfrm>
          <a:custGeom>
            <a:avLst/>
            <a:gdLst/>
            <a:ahLst/>
            <a:cxnLst/>
            <a:rect r="r" b="b" t="t" l="l"/>
            <a:pathLst>
              <a:path h="4421464" w="9410665">
                <a:moveTo>
                  <a:pt x="0" y="0"/>
                </a:moveTo>
                <a:lnTo>
                  <a:pt x="9410666" y="0"/>
                </a:lnTo>
                <a:lnTo>
                  <a:pt x="9410666" y="4421464"/>
                </a:lnTo>
                <a:lnTo>
                  <a:pt x="0" y="4421464"/>
                </a:lnTo>
                <a:lnTo>
                  <a:pt x="0" y="0"/>
                </a:lnTo>
                <a:close/>
              </a:path>
            </a:pathLst>
          </a:custGeom>
          <a:blipFill>
            <a:blip r:embed="rId4"/>
            <a:stretch>
              <a:fillRect l="0" t="0" r="0" b="0"/>
            </a:stretch>
          </a:blipFill>
        </p:spPr>
      </p:sp>
      <p:sp>
        <p:nvSpPr>
          <p:cNvPr name="TextBox 4" id="4"/>
          <p:cNvSpPr txBox="true"/>
          <p:nvPr/>
        </p:nvSpPr>
        <p:spPr>
          <a:xfrm rot="0">
            <a:off x="3258810" y="6153068"/>
            <a:ext cx="2384504"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Filter log của Pfsense</a:t>
            </a:r>
          </a:p>
        </p:txBody>
      </p:sp>
      <p:sp>
        <p:nvSpPr>
          <p:cNvPr name="TextBox 5" id="5"/>
          <p:cNvSpPr txBox="true"/>
          <p:nvPr/>
        </p:nvSpPr>
        <p:spPr>
          <a:xfrm rot="0">
            <a:off x="226561" y="48392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00380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2: Filter log thu được bằng Logstash</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62185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694815"/>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533774" y="1985019"/>
            <a:ext cx="8488306" cy="4141726"/>
          </a:xfrm>
          <a:prstGeom prst="rect">
            <a:avLst/>
          </a:prstGeom>
        </p:spPr>
        <p:txBody>
          <a:bodyPr anchor="t" rtlCol="false" tIns="0" lIns="0" bIns="0" rIns="0">
            <a:spAutoFit/>
          </a:bodyPr>
          <a:lstStyle/>
          <a:p>
            <a:pPr algn="just">
              <a:lnSpc>
                <a:spcPts val="2613"/>
              </a:lnSpc>
            </a:pPr>
            <a:r>
              <a:rPr lang="en-US" sz="1866">
                <a:solidFill>
                  <a:srgbClr val="000000"/>
                </a:solidFill>
                <a:latin typeface="Roboto Bold"/>
              </a:rPr>
              <a:t>ELK Stack có 5 nhóm tính năng chính:</a:t>
            </a:r>
          </a:p>
          <a:p>
            <a:pPr algn="just">
              <a:lnSpc>
                <a:spcPts val="4442"/>
              </a:lnSpc>
            </a:pPr>
          </a:p>
          <a:p>
            <a:pPr algn="just" marL="403009" indent="-201504" lvl="1">
              <a:lnSpc>
                <a:spcPts val="4442"/>
              </a:lnSpc>
              <a:buAutoNum type="arabicPeriod" startAt="1"/>
            </a:pPr>
            <a:r>
              <a:rPr lang="en-US" sz="1866">
                <a:solidFill>
                  <a:srgbClr val="000000"/>
                </a:solidFill>
                <a:latin typeface="Roboto Bold"/>
              </a:rPr>
              <a:t> Management and operations: </a:t>
            </a:r>
            <a:r>
              <a:rPr lang="en-US" sz="1866">
                <a:solidFill>
                  <a:srgbClr val="000000"/>
                </a:solidFill>
                <a:latin typeface="Roboto"/>
              </a:rPr>
              <a:t>quản lý và vận hành hệ thống.</a:t>
            </a:r>
          </a:p>
          <a:p>
            <a:pPr algn="just" marL="403009" indent="-201504" lvl="1">
              <a:lnSpc>
                <a:spcPts val="4442"/>
              </a:lnSpc>
              <a:buAutoNum type="arabicPeriod" startAt="1"/>
            </a:pPr>
            <a:r>
              <a:rPr lang="en-US" sz="1866">
                <a:solidFill>
                  <a:srgbClr val="000000"/>
                </a:solidFill>
                <a:latin typeface="Roboto Bold"/>
              </a:rPr>
              <a:t> </a:t>
            </a:r>
            <a:r>
              <a:rPr lang="en-US" sz="1866">
                <a:solidFill>
                  <a:srgbClr val="000000"/>
                </a:solidFill>
                <a:latin typeface="Roboto Bold"/>
              </a:rPr>
              <a:t>Ingest and Enrich: </a:t>
            </a:r>
            <a:r>
              <a:rPr lang="en-US" sz="1866">
                <a:solidFill>
                  <a:srgbClr val="000000"/>
                </a:solidFill>
                <a:latin typeface="Roboto"/>
              </a:rPr>
              <a:t>xử lý và làm giàu dữ liệu log trước khi lưu trữ và trực quan hóa.</a:t>
            </a:r>
          </a:p>
          <a:p>
            <a:pPr algn="just" marL="403009" indent="-201504" lvl="1">
              <a:lnSpc>
                <a:spcPts val="4442"/>
              </a:lnSpc>
              <a:buAutoNum type="arabicPeriod" startAt="1"/>
            </a:pPr>
            <a:r>
              <a:rPr lang="en-US" sz="1866">
                <a:solidFill>
                  <a:srgbClr val="000000"/>
                </a:solidFill>
                <a:latin typeface="Roboto Bold"/>
              </a:rPr>
              <a:t> Data Storage: </a:t>
            </a:r>
            <a:r>
              <a:rPr lang="en-US" sz="1866">
                <a:solidFill>
                  <a:srgbClr val="000000"/>
                </a:solidFill>
                <a:latin typeface="Roboto"/>
              </a:rPr>
              <a:t>lưu trữ log lâu dài.</a:t>
            </a:r>
          </a:p>
          <a:p>
            <a:pPr algn="just" marL="403009" indent="-201504" lvl="1">
              <a:lnSpc>
                <a:spcPts val="4442"/>
              </a:lnSpc>
              <a:buAutoNum type="arabicPeriod" startAt="1"/>
            </a:pPr>
            <a:r>
              <a:rPr lang="en-US" sz="1866">
                <a:solidFill>
                  <a:srgbClr val="000000"/>
                </a:solidFill>
                <a:latin typeface="Roboto Bold"/>
              </a:rPr>
              <a:t> Search and Analyze: </a:t>
            </a:r>
            <a:r>
              <a:rPr lang="en-US" sz="1866">
                <a:solidFill>
                  <a:srgbClr val="000000"/>
                </a:solidFill>
                <a:latin typeface="Roboto"/>
              </a:rPr>
              <a:t>tìm kiếm và phân tích log.</a:t>
            </a:r>
          </a:p>
          <a:p>
            <a:pPr algn="just" marL="403009" indent="-201504" lvl="1">
              <a:lnSpc>
                <a:spcPts val="4442"/>
              </a:lnSpc>
              <a:buAutoNum type="arabicPeriod" startAt="1"/>
            </a:pPr>
            <a:r>
              <a:rPr lang="en-US" sz="1866">
                <a:solidFill>
                  <a:srgbClr val="000000"/>
                </a:solidFill>
                <a:latin typeface="Roboto Bold"/>
              </a:rPr>
              <a:t> Explore and visualize: </a:t>
            </a:r>
            <a:r>
              <a:rPr lang="en-US" sz="1866">
                <a:solidFill>
                  <a:srgbClr val="000000"/>
                </a:solidFill>
                <a:latin typeface="Roboto"/>
              </a:rPr>
              <a:t>trực quan hóa log.</a:t>
            </a:r>
          </a:p>
        </p:txBody>
      </p:sp>
      <p:grpSp>
        <p:nvGrpSpPr>
          <p:cNvPr name="Group 5" id="5"/>
          <p:cNvGrpSpPr/>
          <p:nvPr/>
        </p:nvGrpSpPr>
        <p:grpSpPr>
          <a:xfrm rot="0">
            <a:off x="-446266" y="0"/>
            <a:ext cx="11950339" cy="953895"/>
            <a:chOff x="0" y="0"/>
            <a:chExt cx="15933786" cy="127186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8" id="18"/>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02</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49225" y="1680076"/>
            <a:ext cx="9628545" cy="4309197"/>
          </a:xfrm>
          <a:custGeom>
            <a:avLst/>
            <a:gdLst/>
            <a:ahLst/>
            <a:cxnLst/>
            <a:rect r="r" b="b" t="t" l="l"/>
            <a:pathLst>
              <a:path h="4309197" w="9628545">
                <a:moveTo>
                  <a:pt x="0" y="0"/>
                </a:moveTo>
                <a:lnTo>
                  <a:pt x="9628546" y="0"/>
                </a:lnTo>
                <a:lnTo>
                  <a:pt x="9628546" y="4309198"/>
                </a:lnTo>
                <a:lnTo>
                  <a:pt x="0" y="4309198"/>
                </a:lnTo>
                <a:lnTo>
                  <a:pt x="0" y="0"/>
                </a:lnTo>
                <a:close/>
              </a:path>
            </a:pathLst>
          </a:custGeom>
          <a:blipFill>
            <a:blip r:embed="rId4"/>
            <a:stretch>
              <a:fillRect l="0" t="0" r="0" b="0"/>
            </a:stretch>
          </a:blipFill>
        </p:spPr>
      </p:sp>
      <p:sp>
        <p:nvSpPr>
          <p:cNvPr name="TextBox 4" id="4"/>
          <p:cNvSpPr txBox="true"/>
          <p:nvPr/>
        </p:nvSpPr>
        <p:spPr>
          <a:xfrm rot="0">
            <a:off x="3731940" y="6457770"/>
            <a:ext cx="2289721"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Filter log của Apache</a:t>
            </a:r>
          </a:p>
        </p:txBody>
      </p:sp>
      <p:sp>
        <p:nvSpPr>
          <p:cNvPr name="TextBox 5" id="5"/>
          <p:cNvSpPr txBox="true"/>
          <p:nvPr/>
        </p:nvSpPr>
        <p:spPr>
          <a:xfrm rot="0">
            <a:off x="226561" y="48392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00380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2: Filter log thu được bằng Logstash</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38</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97904" y="1740264"/>
            <a:ext cx="9669698" cy="4318506"/>
          </a:xfrm>
          <a:custGeom>
            <a:avLst/>
            <a:gdLst/>
            <a:ahLst/>
            <a:cxnLst/>
            <a:rect r="r" b="b" t="t" l="l"/>
            <a:pathLst>
              <a:path h="4318506" w="9669698">
                <a:moveTo>
                  <a:pt x="0" y="0"/>
                </a:moveTo>
                <a:lnTo>
                  <a:pt x="9669697" y="0"/>
                </a:lnTo>
                <a:lnTo>
                  <a:pt x="9669697" y="4318506"/>
                </a:lnTo>
                <a:lnTo>
                  <a:pt x="0" y="4318506"/>
                </a:lnTo>
                <a:lnTo>
                  <a:pt x="0" y="0"/>
                </a:lnTo>
                <a:close/>
              </a:path>
            </a:pathLst>
          </a:custGeom>
          <a:blipFill>
            <a:blip r:embed="rId4"/>
            <a:stretch>
              <a:fillRect l="0" t="0" r="0" b="0"/>
            </a:stretch>
          </a:blipFill>
        </p:spPr>
      </p:sp>
      <p:sp>
        <p:nvSpPr>
          <p:cNvPr name="TextBox 4" id="4"/>
          <p:cNvSpPr txBox="true"/>
          <p:nvPr/>
        </p:nvSpPr>
        <p:spPr>
          <a:xfrm rot="0">
            <a:off x="3517702" y="6310545"/>
            <a:ext cx="2718197"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Filter log của ModSecurity</a:t>
            </a:r>
          </a:p>
        </p:txBody>
      </p:sp>
      <p:sp>
        <p:nvSpPr>
          <p:cNvPr name="TextBox 5" id="5"/>
          <p:cNvSpPr txBox="true"/>
          <p:nvPr/>
        </p:nvSpPr>
        <p:spPr>
          <a:xfrm rot="0">
            <a:off x="226561" y="48392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00380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2: Filter log thu được bằng Logstash</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39</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93141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49225" y="1600914"/>
            <a:ext cx="9587105" cy="4238999"/>
          </a:xfrm>
          <a:custGeom>
            <a:avLst/>
            <a:gdLst/>
            <a:ahLst/>
            <a:cxnLst/>
            <a:rect r="r" b="b" t="t" l="l"/>
            <a:pathLst>
              <a:path h="4238999" w="9587105">
                <a:moveTo>
                  <a:pt x="0" y="0"/>
                </a:moveTo>
                <a:lnTo>
                  <a:pt x="9587106" y="0"/>
                </a:lnTo>
                <a:lnTo>
                  <a:pt x="9587106" y="4238998"/>
                </a:lnTo>
                <a:lnTo>
                  <a:pt x="0" y="4238998"/>
                </a:lnTo>
                <a:lnTo>
                  <a:pt x="0" y="0"/>
                </a:lnTo>
                <a:close/>
              </a:path>
            </a:pathLst>
          </a:custGeom>
          <a:blipFill>
            <a:blip r:embed="rId4"/>
            <a:stretch>
              <a:fillRect l="0" t="0" r="0" b="0"/>
            </a:stretch>
          </a:blipFill>
        </p:spPr>
      </p:sp>
      <p:sp>
        <p:nvSpPr>
          <p:cNvPr name="TextBox 4" id="4"/>
          <p:cNvSpPr txBox="true"/>
          <p:nvPr/>
        </p:nvSpPr>
        <p:spPr>
          <a:xfrm rot="0">
            <a:off x="3767892" y="6282608"/>
            <a:ext cx="221781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Filter log của Ossec</a:t>
            </a:r>
          </a:p>
        </p:txBody>
      </p:sp>
      <p:sp>
        <p:nvSpPr>
          <p:cNvPr name="TextBox 5" id="5"/>
          <p:cNvSpPr txBox="true"/>
          <p:nvPr/>
        </p:nvSpPr>
        <p:spPr>
          <a:xfrm rot="0">
            <a:off x="226561" y="48392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49225" y="100380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Kịch bản 2: Filter log thu được bằng Logstash</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40</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475466" y="662185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0"/>
            <a:ext cx="11950339" cy="953895"/>
            <a:chOff x="0" y="0"/>
            <a:chExt cx="15933786" cy="127186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6" id="16"/>
          <p:cNvSpPr txBox="true"/>
          <p:nvPr/>
        </p:nvSpPr>
        <p:spPr>
          <a:xfrm rot="0">
            <a:off x="168121" y="2046319"/>
            <a:ext cx="9417358" cy="3982594"/>
          </a:xfrm>
          <a:prstGeom prst="rect">
            <a:avLst/>
          </a:prstGeom>
        </p:spPr>
        <p:txBody>
          <a:bodyPr anchor="t" rtlCol="false" tIns="0" lIns="0" bIns="0" rIns="0">
            <a:spAutoFit/>
          </a:bodyPr>
          <a:lstStyle/>
          <a:p>
            <a:pPr algn="l">
              <a:lnSpc>
                <a:spcPts val="3519"/>
              </a:lnSpc>
            </a:pPr>
            <a:r>
              <a:rPr lang="en-US" sz="2133">
                <a:solidFill>
                  <a:srgbClr val="03060B"/>
                </a:solidFill>
                <a:latin typeface="Roboto Bold"/>
              </a:rPr>
              <a:t>Kịch bản 3:  Custom Dashboard và Visualize</a:t>
            </a:r>
          </a:p>
          <a:p>
            <a:pPr algn="l">
              <a:lnSpc>
                <a:spcPts val="3519"/>
              </a:lnSpc>
            </a:pP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tạo ra các bảng điều khiển (dashboard) tùy chỉnh và trực quan hóa dữ liệu log bằng cách sử dụng Kibana, một thành phần quan trọng của ELK Stack. Người dùng có thể tạo ra các bảng điều khiển theo nhu cầu cụ thể của họ, bao gồm các biểu đồ, biểu đồ đường, biểu đồ cột, và các thành phần trực quan khác để hiển thị thông tin một cách rõ ràng và dễ hiểu.</a:t>
            </a:r>
          </a:p>
          <a:p>
            <a:pPr algn="just">
              <a:lnSpc>
                <a:spcPts val="3167"/>
              </a:lnSpc>
            </a:pPr>
          </a:p>
          <a:p>
            <a:pPr algn="l"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6" tooltip="https://youtu.be/VzFLFbRIsF8"/>
              </a:rPr>
              <a:t>Tại đây</a:t>
            </a:r>
          </a:p>
          <a:p>
            <a:pPr algn="l">
              <a:lnSpc>
                <a:spcPts val="2463"/>
              </a:lnSpc>
            </a:pPr>
          </a:p>
        </p:txBody>
      </p:sp>
      <p:sp>
        <p:nvSpPr>
          <p:cNvPr name="TextBox 17" id="17"/>
          <p:cNvSpPr txBox="true"/>
          <p:nvPr/>
        </p:nvSpPr>
        <p:spPr>
          <a:xfrm rot="0">
            <a:off x="168121" y="69481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8" id="18"/>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41</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85997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68675" y="1653486"/>
            <a:ext cx="9616250" cy="4524628"/>
          </a:xfrm>
          <a:custGeom>
            <a:avLst/>
            <a:gdLst/>
            <a:ahLst/>
            <a:cxnLst/>
            <a:rect r="r" b="b" t="t" l="l"/>
            <a:pathLst>
              <a:path h="4524628" w="9616250">
                <a:moveTo>
                  <a:pt x="0" y="0"/>
                </a:moveTo>
                <a:lnTo>
                  <a:pt x="9616250" y="0"/>
                </a:lnTo>
                <a:lnTo>
                  <a:pt x="9616250" y="4524628"/>
                </a:lnTo>
                <a:lnTo>
                  <a:pt x="0" y="4524628"/>
                </a:lnTo>
                <a:lnTo>
                  <a:pt x="0" y="0"/>
                </a:lnTo>
                <a:close/>
              </a:path>
            </a:pathLst>
          </a:custGeom>
          <a:blipFill>
            <a:blip r:embed="rId4"/>
            <a:stretch>
              <a:fillRect l="0" t="0" r="0" b="-584"/>
            </a:stretch>
          </a:blipFill>
        </p:spPr>
      </p:sp>
      <p:sp>
        <p:nvSpPr>
          <p:cNvPr name="TextBox 4" id="4"/>
          <p:cNvSpPr txBox="true"/>
          <p:nvPr/>
        </p:nvSpPr>
        <p:spPr>
          <a:xfrm rot="0">
            <a:off x="214686" y="498402"/>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5" id="5"/>
          <p:cNvSpPr txBox="true"/>
          <p:nvPr/>
        </p:nvSpPr>
        <p:spPr>
          <a:xfrm rot="0">
            <a:off x="137350" y="1027799"/>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3: Custom Dashboard và Visualize</a:t>
            </a:r>
          </a:p>
        </p:txBody>
      </p:sp>
      <p:sp>
        <p:nvSpPr>
          <p:cNvPr name="TextBox 6" id="6"/>
          <p:cNvSpPr txBox="true"/>
          <p:nvPr/>
        </p:nvSpPr>
        <p:spPr>
          <a:xfrm rot="0">
            <a:off x="3576265" y="6428062"/>
            <a:ext cx="2601069"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Giao diện tạo Dashboard</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42</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39956" y="1653486"/>
            <a:ext cx="9613644" cy="4233958"/>
          </a:xfrm>
          <a:custGeom>
            <a:avLst/>
            <a:gdLst/>
            <a:ahLst/>
            <a:cxnLst/>
            <a:rect r="r" b="b" t="t" l="l"/>
            <a:pathLst>
              <a:path h="4233958" w="9613644">
                <a:moveTo>
                  <a:pt x="0" y="0"/>
                </a:moveTo>
                <a:lnTo>
                  <a:pt x="9613644" y="0"/>
                </a:lnTo>
                <a:lnTo>
                  <a:pt x="9613644" y="4233958"/>
                </a:lnTo>
                <a:lnTo>
                  <a:pt x="0" y="4233958"/>
                </a:lnTo>
                <a:lnTo>
                  <a:pt x="0" y="0"/>
                </a:lnTo>
                <a:close/>
              </a:path>
            </a:pathLst>
          </a:custGeom>
          <a:blipFill>
            <a:blip r:embed="rId4"/>
            <a:stretch>
              <a:fillRect l="0" t="0" r="0" b="0"/>
            </a:stretch>
          </a:blipFill>
        </p:spPr>
      </p:sp>
      <p:sp>
        <p:nvSpPr>
          <p:cNvPr name="TextBox 4" id="4"/>
          <p:cNvSpPr txBox="true"/>
          <p:nvPr/>
        </p:nvSpPr>
        <p:spPr>
          <a:xfrm rot="0">
            <a:off x="3423940" y="6222735"/>
            <a:ext cx="2905720"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Dashboard của ModSecurity</a:t>
            </a:r>
          </a:p>
        </p:txBody>
      </p:sp>
      <p:sp>
        <p:nvSpPr>
          <p:cNvPr name="TextBox 5" id="5"/>
          <p:cNvSpPr txBox="true"/>
          <p:nvPr/>
        </p:nvSpPr>
        <p:spPr>
          <a:xfrm rot="0">
            <a:off x="214686" y="498402"/>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37350" y="1027799"/>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3: Custom Dashboard và Visualize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137350" y="1629113"/>
            <a:ext cx="9616250" cy="4259625"/>
          </a:xfrm>
          <a:custGeom>
            <a:avLst/>
            <a:gdLst/>
            <a:ahLst/>
            <a:cxnLst/>
            <a:rect r="r" b="b" t="t" l="l"/>
            <a:pathLst>
              <a:path h="4259625" w="9616250">
                <a:moveTo>
                  <a:pt x="0" y="0"/>
                </a:moveTo>
                <a:lnTo>
                  <a:pt x="9616250" y="0"/>
                </a:lnTo>
                <a:lnTo>
                  <a:pt x="9616250" y="4259625"/>
                </a:lnTo>
                <a:lnTo>
                  <a:pt x="0" y="4259625"/>
                </a:lnTo>
                <a:lnTo>
                  <a:pt x="0" y="0"/>
                </a:lnTo>
                <a:close/>
              </a:path>
            </a:pathLst>
          </a:custGeom>
          <a:blipFill>
            <a:blip r:embed="rId4"/>
            <a:stretch>
              <a:fillRect l="0" t="0" r="0" b="0"/>
            </a:stretch>
          </a:blipFill>
        </p:spPr>
      </p:sp>
      <p:sp>
        <p:nvSpPr>
          <p:cNvPr name="TextBox 4" id="4"/>
          <p:cNvSpPr txBox="true"/>
          <p:nvPr/>
        </p:nvSpPr>
        <p:spPr>
          <a:xfrm rot="0">
            <a:off x="4002972" y="6145913"/>
            <a:ext cx="2559397" cy="265515"/>
          </a:xfrm>
          <a:prstGeom prst="rect">
            <a:avLst/>
          </a:prstGeom>
        </p:spPr>
        <p:txBody>
          <a:bodyPr anchor="t" rtlCol="false" tIns="0" lIns="0" bIns="0" rIns="0">
            <a:spAutoFit/>
          </a:bodyPr>
          <a:lstStyle/>
          <a:p>
            <a:pPr algn="ctr">
              <a:lnSpc>
                <a:spcPts val="2165"/>
              </a:lnSpc>
            </a:pPr>
            <a:r>
              <a:rPr lang="en-US" sz="1546">
                <a:solidFill>
                  <a:srgbClr val="051D64"/>
                </a:solidFill>
                <a:latin typeface="Roboto Italics"/>
              </a:rPr>
              <a:t>Hình: Dashboard sau khi Filter</a:t>
            </a:r>
          </a:p>
        </p:txBody>
      </p:sp>
      <p:sp>
        <p:nvSpPr>
          <p:cNvPr name="TextBox 5" id="5"/>
          <p:cNvSpPr txBox="true"/>
          <p:nvPr/>
        </p:nvSpPr>
        <p:spPr>
          <a:xfrm rot="0">
            <a:off x="214686" y="498402"/>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6" id="6"/>
          <p:cNvSpPr txBox="true"/>
          <p:nvPr/>
        </p:nvSpPr>
        <p:spPr>
          <a:xfrm rot="0">
            <a:off x="137350" y="1027799"/>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3: Custom Dashboard và Visualize</a:t>
            </a:r>
          </a:p>
        </p:txBody>
      </p:sp>
      <p:grpSp>
        <p:nvGrpSpPr>
          <p:cNvPr name="Group 7" id="7"/>
          <p:cNvGrpSpPr/>
          <p:nvPr/>
        </p:nvGrpSpPr>
        <p:grpSpPr>
          <a:xfrm rot="0">
            <a:off x="-434390" y="-170825"/>
            <a:ext cx="11950339" cy="953895"/>
            <a:chOff x="0" y="0"/>
            <a:chExt cx="15933786" cy="1271860"/>
          </a:xfrm>
        </p:grpSpPr>
        <p:grpSp>
          <p:nvGrpSpPr>
            <p:cNvPr name="Group 8" id="8"/>
            <p:cNvGrpSpPr/>
            <p:nvPr/>
          </p:nvGrpSpPr>
          <p:grpSpPr>
            <a:xfrm rot="0">
              <a:off x="0" y="0"/>
              <a:ext cx="15933786" cy="593575"/>
              <a:chOff x="0" y="0"/>
              <a:chExt cx="5901402" cy="219842"/>
            </a:xfrm>
          </p:grpSpPr>
          <p:sp>
            <p:nvSpPr>
              <p:cNvPr name="Freeform 9" id="9"/>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10" id="10"/>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1" id="11"/>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8" id="18"/>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9" id="19"/>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44</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574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68121" y="2161810"/>
            <a:ext cx="9417358" cy="3665602"/>
          </a:xfrm>
          <a:prstGeom prst="rect">
            <a:avLst/>
          </a:prstGeom>
        </p:spPr>
        <p:txBody>
          <a:bodyPr anchor="t" rtlCol="false" tIns="0" lIns="0" bIns="0" rIns="0">
            <a:spAutoFit/>
          </a:bodyPr>
          <a:lstStyle/>
          <a:p>
            <a:pPr algn="l">
              <a:lnSpc>
                <a:spcPts val="3519"/>
              </a:lnSpc>
            </a:pPr>
            <a:r>
              <a:rPr lang="en-US" sz="2133">
                <a:solidFill>
                  <a:srgbClr val="03060B"/>
                </a:solidFill>
                <a:latin typeface="Roboto Bold"/>
              </a:rPr>
              <a:t>Kịch bản 4:  Machine Learning cho ELK stack</a:t>
            </a:r>
          </a:p>
          <a:p>
            <a:pPr algn="l">
              <a:lnSpc>
                <a:spcPts val="3519"/>
              </a:lnSpc>
            </a:pP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tích hợp công nghệ Machine Learning vào ELK Stack để tự động phát hiện các xu hướng, biểu hiện bất thường và dự đoán các sự kiện trong dữ liệu Log. Bằng cách sử dụng các thuật toán máy học, ELK Stack có thể tự động học và điều chỉnh mô hình để cải thiện khả năng phát hiện sự cố và cảnh báo trước khi chúng xảy ra.</a:t>
            </a:r>
          </a:p>
          <a:p>
            <a:pPr algn="just">
              <a:lnSpc>
                <a:spcPts val="3167"/>
              </a:lnSpc>
            </a:pPr>
          </a:p>
          <a:p>
            <a:pPr algn="l"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pb_XJ8hda7c"/>
              </a:rPr>
              <a:t>Tại đây</a:t>
            </a:r>
          </a:p>
        </p:txBody>
      </p:sp>
      <p:sp>
        <p:nvSpPr>
          <p:cNvPr name="TextBox 4" id="4"/>
          <p:cNvSpPr txBox="true"/>
          <p:nvPr/>
        </p:nvSpPr>
        <p:spPr>
          <a:xfrm rot="0">
            <a:off x="214686" y="498402"/>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grpSp>
        <p:nvGrpSpPr>
          <p:cNvPr name="Group 5" id="5"/>
          <p:cNvGrpSpPr/>
          <p:nvPr/>
        </p:nvGrpSpPr>
        <p:grpSpPr>
          <a:xfrm rot="0">
            <a:off x="-434390" y="-170825"/>
            <a:ext cx="11950339" cy="953895"/>
            <a:chOff x="0" y="0"/>
            <a:chExt cx="15933786" cy="127186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45</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317478" y="0"/>
              <a:ext cx="5364512" cy="1046080"/>
            </a:xfrm>
            <a:custGeom>
              <a:avLst/>
              <a:gdLst/>
              <a:ahLst/>
              <a:cxnLst/>
              <a:rect r="r" b="b" t="t" l="l"/>
              <a:pathLst>
                <a:path h="1046080" w="5364512">
                  <a:moveTo>
                    <a:pt x="0" y="0"/>
                  </a:moveTo>
                  <a:lnTo>
                    <a:pt x="5364511" y="0"/>
                  </a:lnTo>
                  <a:lnTo>
                    <a:pt x="5364511"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391918" y="1949346"/>
            <a:ext cx="6969764" cy="2342262"/>
          </a:xfrm>
          <a:custGeom>
            <a:avLst/>
            <a:gdLst/>
            <a:ahLst/>
            <a:cxnLst/>
            <a:rect r="r" b="b" t="t" l="l"/>
            <a:pathLst>
              <a:path h="2342262" w="6969764">
                <a:moveTo>
                  <a:pt x="0" y="0"/>
                </a:moveTo>
                <a:lnTo>
                  <a:pt x="6969764" y="0"/>
                </a:lnTo>
                <a:lnTo>
                  <a:pt x="6969764" y="2342262"/>
                </a:lnTo>
                <a:lnTo>
                  <a:pt x="0" y="2342262"/>
                </a:lnTo>
                <a:lnTo>
                  <a:pt x="0" y="0"/>
                </a:lnTo>
                <a:close/>
              </a:path>
            </a:pathLst>
          </a:custGeom>
          <a:blipFill>
            <a:blip r:embed="rId6"/>
            <a:stretch>
              <a:fillRect l="0" t="0" r="0" b="0"/>
            </a:stretch>
          </a:blipFill>
        </p:spPr>
      </p:sp>
      <p:sp>
        <p:nvSpPr>
          <p:cNvPr name="Freeform 17" id="17"/>
          <p:cNvSpPr/>
          <p:nvPr/>
        </p:nvSpPr>
        <p:spPr>
          <a:xfrm flipH="false" flipV="false" rot="0">
            <a:off x="1336728" y="4659993"/>
            <a:ext cx="6975181" cy="2268245"/>
          </a:xfrm>
          <a:custGeom>
            <a:avLst/>
            <a:gdLst/>
            <a:ahLst/>
            <a:cxnLst/>
            <a:rect r="r" b="b" t="t" l="l"/>
            <a:pathLst>
              <a:path h="2268245" w="6975181">
                <a:moveTo>
                  <a:pt x="0" y="0"/>
                </a:moveTo>
                <a:lnTo>
                  <a:pt x="6975181" y="0"/>
                </a:lnTo>
                <a:lnTo>
                  <a:pt x="6975181" y="2268245"/>
                </a:lnTo>
                <a:lnTo>
                  <a:pt x="0" y="2268245"/>
                </a:lnTo>
                <a:lnTo>
                  <a:pt x="0" y="0"/>
                </a:lnTo>
                <a:close/>
              </a:path>
            </a:pathLst>
          </a:custGeom>
          <a:blipFill>
            <a:blip r:embed="rId7"/>
            <a:stretch>
              <a:fillRect l="0" t="0" r="0" b="0"/>
            </a:stretch>
          </a:blipFill>
        </p:spPr>
      </p:sp>
      <p:sp>
        <p:nvSpPr>
          <p:cNvPr name="TextBox 18" id="18"/>
          <p:cNvSpPr txBox="true"/>
          <p:nvPr/>
        </p:nvSpPr>
        <p:spPr>
          <a:xfrm rot="0">
            <a:off x="226561" y="92566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548604"/>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2237833" y="4320183"/>
            <a:ext cx="4919853"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Phát hiện các bất thường trong số lượng mục nhập</a:t>
            </a:r>
          </a:p>
        </p:txBody>
      </p:sp>
      <p:sp>
        <p:nvSpPr>
          <p:cNvPr name="TextBox 21" id="21"/>
          <p:cNvSpPr txBox="true"/>
          <p:nvPr/>
        </p:nvSpPr>
        <p:spPr>
          <a:xfrm rot="0">
            <a:off x="2167660" y="6956813"/>
            <a:ext cx="4634992"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Phát hiện các bất thường trên tần suất nhập log</a:t>
            </a:r>
          </a:p>
        </p:txBody>
      </p:sp>
      <p:sp>
        <p:nvSpPr>
          <p:cNvPr name="TextBox 22" id="22"/>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46</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34017" y="1958156"/>
            <a:ext cx="9619583" cy="4836075"/>
          </a:xfrm>
          <a:custGeom>
            <a:avLst/>
            <a:gdLst/>
            <a:ahLst/>
            <a:cxnLst/>
            <a:rect r="r" b="b" t="t" l="l"/>
            <a:pathLst>
              <a:path h="4836075" w="9619583">
                <a:moveTo>
                  <a:pt x="0" y="0"/>
                </a:moveTo>
                <a:lnTo>
                  <a:pt x="9619583" y="0"/>
                </a:lnTo>
                <a:lnTo>
                  <a:pt x="9619583" y="4836074"/>
                </a:lnTo>
                <a:lnTo>
                  <a:pt x="0" y="4836074"/>
                </a:lnTo>
                <a:lnTo>
                  <a:pt x="0" y="0"/>
                </a:lnTo>
                <a:close/>
              </a:path>
            </a:pathLst>
          </a:custGeom>
          <a:blipFill>
            <a:blip r:embed="rId6"/>
            <a:stretch>
              <a:fillRect l="0" t="0" r="0" b="0"/>
            </a:stretch>
          </a:blipFill>
        </p:spPr>
      </p:sp>
      <p:sp>
        <p:nvSpPr>
          <p:cNvPr name="TextBox 17" id="17"/>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8" id="18"/>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19" id="19"/>
          <p:cNvSpPr txBox="true"/>
          <p:nvPr/>
        </p:nvSpPr>
        <p:spPr>
          <a:xfrm rot="0">
            <a:off x="3126724" y="6908530"/>
            <a:ext cx="363416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Biểu đồ số lượng Log với nhãn là “1”</a:t>
            </a:r>
          </a:p>
        </p:txBody>
      </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5885604"/>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232353" y="589539"/>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232353" y="1232794"/>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a. Tính năng Management and operations</a:t>
            </a:r>
          </a:p>
        </p:txBody>
      </p:sp>
      <p:sp>
        <p:nvSpPr>
          <p:cNvPr name="TextBox 5" id="5"/>
          <p:cNvSpPr txBox="true"/>
          <p:nvPr/>
        </p:nvSpPr>
        <p:spPr>
          <a:xfrm rot="0">
            <a:off x="232353" y="1696556"/>
            <a:ext cx="9055735" cy="4713874"/>
          </a:xfrm>
          <a:prstGeom prst="rect">
            <a:avLst/>
          </a:prstGeom>
        </p:spPr>
        <p:txBody>
          <a:bodyPr anchor="t" rtlCol="false" tIns="0" lIns="0" bIns="0" rIns="0">
            <a:spAutoFit/>
          </a:bodyPr>
          <a:lstStyle/>
          <a:p>
            <a:pPr algn="just" marL="335962" indent="-167981" lvl="1">
              <a:lnSpc>
                <a:spcPts val="3750"/>
              </a:lnSpc>
              <a:buFont typeface="Arial"/>
              <a:buChar char="•"/>
            </a:pPr>
            <a:r>
              <a:rPr lang="en-US" sz="1556">
                <a:solidFill>
                  <a:srgbClr val="000000"/>
                </a:solidFill>
                <a:latin typeface="Roboto Bold"/>
              </a:rPr>
              <a:t>Scalability and resiliency:</a:t>
            </a:r>
            <a:r>
              <a:rPr lang="en-US" sz="1556">
                <a:solidFill>
                  <a:srgbClr val="000000"/>
                </a:solidFill>
                <a:latin typeface="Roboto"/>
              </a:rPr>
              <a:t> Elasticsearch hoạt động trong một môi trường phân tán được thiết kế từ đầu để đảm bảo tính linh hoạt và khả năng mở rộng.</a:t>
            </a:r>
          </a:p>
          <a:p>
            <a:pPr algn="just" marL="335962" indent="-167981" lvl="1">
              <a:lnSpc>
                <a:spcPts val="3750"/>
              </a:lnSpc>
              <a:buFont typeface="Arial"/>
              <a:buChar char="•"/>
            </a:pPr>
            <a:r>
              <a:rPr lang="en-US" sz="1556">
                <a:solidFill>
                  <a:srgbClr val="000000"/>
                </a:solidFill>
                <a:latin typeface="Roboto Bold"/>
              </a:rPr>
              <a:t>Monitoring: </a:t>
            </a:r>
            <a:r>
              <a:rPr lang="en-US" sz="1556">
                <a:solidFill>
                  <a:srgbClr val="000000"/>
                </a:solidFill>
                <a:latin typeface="Roboto"/>
              </a:rPr>
              <a:t>Giúp có cái nhìn rõ ràng về cách Elastic Stack hoạt động.</a:t>
            </a:r>
          </a:p>
          <a:p>
            <a:pPr algn="just" marL="335962" indent="-167981" lvl="1">
              <a:lnSpc>
                <a:spcPts val="3750"/>
              </a:lnSpc>
              <a:buFont typeface="Arial"/>
              <a:buChar char="•"/>
            </a:pPr>
            <a:r>
              <a:rPr lang="en-US" sz="1556">
                <a:solidFill>
                  <a:srgbClr val="000000"/>
                </a:solidFill>
                <a:latin typeface="Roboto Bold"/>
              </a:rPr>
              <a:t>Management: </a:t>
            </a:r>
            <a:r>
              <a:rPr lang="en-US" sz="1556">
                <a:solidFill>
                  <a:srgbClr val="000000"/>
                </a:solidFill>
                <a:latin typeface="Roboto"/>
              </a:rPr>
              <a:t>Đi kèm với các công cụ quản lý, giao diện người dùng và API đa dạng giúp kiểm soát về dữ liệu, người dùng, hoạt động cụm.</a:t>
            </a:r>
          </a:p>
          <a:p>
            <a:pPr algn="just" marL="335962" indent="-167981" lvl="1">
              <a:lnSpc>
                <a:spcPts val="3750"/>
              </a:lnSpc>
              <a:buFont typeface="Arial"/>
              <a:buChar char="•"/>
            </a:pPr>
            <a:r>
              <a:rPr lang="en-US" sz="1556">
                <a:solidFill>
                  <a:srgbClr val="000000"/>
                </a:solidFill>
                <a:latin typeface="Roboto Bold"/>
              </a:rPr>
              <a:t>Alerting:</a:t>
            </a:r>
            <a:r>
              <a:rPr lang="en-US" sz="1556">
                <a:solidFill>
                  <a:srgbClr val="000000"/>
                </a:solidFill>
                <a:latin typeface="Roboto"/>
              </a:rPr>
              <a:t> Sử dụng toàn bộ sức mạnh của ngôn ngữ truy vấn Elasticsearch để xác định các thay đổi trong dữ liệu mà quan tâm.</a:t>
            </a:r>
          </a:p>
          <a:p>
            <a:pPr algn="just" marL="335962" indent="-167981" lvl="1">
              <a:lnSpc>
                <a:spcPts val="3750"/>
              </a:lnSpc>
              <a:buFont typeface="Arial"/>
              <a:buChar char="•"/>
            </a:pPr>
            <a:r>
              <a:rPr lang="en-US" sz="1556">
                <a:solidFill>
                  <a:srgbClr val="000000"/>
                </a:solidFill>
                <a:latin typeface="Roboto Bold"/>
              </a:rPr>
              <a:t>Stack Security: </a:t>
            </a:r>
            <a:r>
              <a:rPr lang="en-US" sz="1556">
                <a:solidFill>
                  <a:srgbClr val="000000"/>
                </a:solidFill>
                <a:latin typeface="Roboto"/>
              </a:rPr>
              <a:t>Cung cấp quyền truy cập phù hợp cho những người phù hợp.</a:t>
            </a:r>
          </a:p>
          <a:p>
            <a:pPr algn="just" marL="335962" indent="-167981" lvl="1">
              <a:lnSpc>
                <a:spcPts val="3750"/>
              </a:lnSpc>
              <a:buFont typeface="Arial"/>
              <a:buChar char="•"/>
            </a:pPr>
            <a:r>
              <a:rPr lang="en-US" sz="1556">
                <a:solidFill>
                  <a:srgbClr val="000000"/>
                </a:solidFill>
                <a:latin typeface="Roboto Bold"/>
              </a:rPr>
              <a:t>Deployment: </a:t>
            </a:r>
            <a:r>
              <a:rPr lang="en-US" sz="1556">
                <a:solidFill>
                  <a:srgbClr val="000000"/>
                </a:solidFill>
                <a:latin typeface="Roboto"/>
              </a:rPr>
              <a:t>Public cloud, private cloud, hoặc 1 nơi nào đó ở giữa .</a:t>
            </a:r>
          </a:p>
          <a:p>
            <a:pPr algn="just" marL="335962" indent="-167981" lvl="1">
              <a:lnSpc>
                <a:spcPts val="3750"/>
              </a:lnSpc>
              <a:buFont typeface="Arial"/>
              <a:buChar char="•"/>
            </a:pPr>
            <a:r>
              <a:rPr lang="en-US" sz="1556">
                <a:solidFill>
                  <a:srgbClr val="000000"/>
                </a:solidFill>
                <a:latin typeface="Roboto Bold"/>
              </a:rPr>
              <a:t>Clients:</a:t>
            </a:r>
            <a:r>
              <a:rPr lang="en-US" sz="1556">
                <a:solidFill>
                  <a:srgbClr val="000000"/>
                </a:solidFill>
                <a:latin typeface="Roboto"/>
              </a:rPr>
              <a:t> Cho phép làm việc với dữ liệu theo cách thoải mái nhất.</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73500" y="1840601"/>
            <a:ext cx="9606601" cy="4240436"/>
          </a:xfrm>
          <a:custGeom>
            <a:avLst/>
            <a:gdLst/>
            <a:ahLst/>
            <a:cxnLst/>
            <a:rect r="r" b="b" t="t" l="l"/>
            <a:pathLst>
              <a:path h="4240436" w="9606601">
                <a:moveTo>
                  <a:pt x="0" y="0"/>
                </a:moveTo>
                <a:lnTo>
                  <a:pt x="9606600" y="0"/>
                </a:lnTo>
                <a:lnTo>
                  <a:pt x="9606600" y="4240437"/>
                </a:lnTo>
                <a:lnTo>
                  <a:pt x="0" y="4240437"/>
                </a:lnTo>
                <a:lnTo>
                  <a:pt x="0" y="0"/>
                </a:lnTo>
                <a:close/>
              </a:path>
            </a:pathLst>
          </a:custGeom>
          <a:blipFill>
            <a:blip r:embed="rId4"/>
            <a:stretch>
              <a:fillRect l="0" t="0" r="0" b="0"/>
            </a:stretch>
          </a:blipFill>
        </p:spPr>
      </p:sp>
      <p:sp>
        <p:nvSpPr>
          <p:cNvPr name="TextBox 4" id="4"/>
          <p:cNvSpPr txBox="true"/>
          <p:nvPr/>
        </p:nvSpPr>
        <p:spPr>
          <a:xfrm rot="0">
            <a:off x="3059716" y="6281063"/>
            <a:ext cx="363416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Biểu đồ số lượng Log với nhãn là “2”</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48</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43070" y="1724659"/>
            <a:ext cx="9710530" cy="4320388"/>
          </a:xfrm>
          <a:custGeom>
            <a:avLst/>
            <a:gdLst/>
            <a:ahLst/>
            <a:cxnLst/>
            <a:rect r="r" b="b" t="t" l="l"/>
            <a:pathLst>
              <a:path h="4320388" w="9710530">
                <a:moveTo>
                  <a:pt x="0" y="0"/>
                </a:moveTo>
                <a:lnTo>
                  <a:pt x="9710530" y="0"/>
                </a:lnTo>
                <a:lnTo>
                  <a:pt x="9710530" y="4320388"/>
                </a:lnTo>
                <a:lnTo>
                  <a:pt x="0" y="4320388"/>
                </a:lnTo>
                <a:lnTo>
                  <a:pt x="0" y="0"/>
                </a:lnTo>
                <a:close/>
              </a:path>
            </a:pathLst>
          </a:custGeom>
          <a:blipFill>
            <a:blip r:embed="rId4"/>
            <a:stretch>
              <a:fillRect l="0" t="0" r="0" b="0"/>
            </a:stretch>
          </a:blipFill>
        </p:spPr>
      </p:sp>
      <p:sp>
        <p:nvSpPr>
          <p:cNvPr name="TextBox 4" id="4"/>
          <p:cNvSpPr txBox="true"/>
          <p:nvPr/>
        </p:nvSpPr>
        <p:spPr>
          <a:xfrm rot="0">
            <a:off x="3109863" y="6125723"/>
            <a:ext cx="394392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Biểu đồ số lượng Log với nhãn là “3”</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49</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2490229"/>
            <a:ext cx="10404715" cy="2435010"/>
          </a:xfrm>
          <a:custGeom>
            <a:avLst/>
            <a:gdLst/>
            <a:ahLst/>
            <a:cxnLst/>
            <a:rect r="r" b="b" t="t" l="l"/>
            <a:pathLst>
              <a:path h="2435010" w="10404715">
                <a:moveTo>
                  <a:pt x="0" y="0"/>
                </a:moveTo>
                <a:lnTo>
                  <a:pt x="10404715" y="0"/>
                </a:lnTo>
                <a:lnTo>
                  <a:pt x="10404715" y="2435010"/>
                </a:lnTo>
                <a:lnTo>
                  <a:pt x="0" y="2435010"/>
                </a:lnTo>
                <a:lnTo>
                  <a:pt x="0" y="0"/>
                </a:lnTo>
                <a:close/>
              </a:path>
            </a:pathLst>
          </a:custGeom>
          <a:blipFill>
            <a:blip r:embed="rId4"/>
            <a:stretch>
              <a:fillRect l="0" t="0" r="0" b="0"/>
            </a:stretch>
          </a:blipFill>
        </p:spPr>
      </p:sp>
      <p:sp>
        <p:nvSpPr>
          <p:cNvPr name="TextBox 4" id="4"/>
          <p:cNvSpPr txBox="true"/>
          <p:nvPr/>
        </p:nvSpPr>
        <p:spPr>
          <a:xfrm rot="0">
            <a:off x="3714710" y="5893148"/>
            <a:ext cx="232417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Phát hiện bất thường</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83706" y="105546"/>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50</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144641"/>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235309"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34017" y="2031416"/>
            <a:ext cx="9524333" cy="4418088"/>
          </a:xfrm>
          <a:custGeom>
            <a:avLst/>
            <a:gdLst/>
            <a:ahLst/>
            <a:cxnLst/>
            <a:rect r="r" b="b" t="t" l="l"/>
            <a:pathLst>
              <a:path h="4418088" w="9524333">
                <a:moveTo>
                  <a:pt x="0" y="0"/>
                </a:moveTo>
                <a:lnTo>
                  <a:pt x="9524333" y="0"/>
                </a:lnTo>
                <a:lnTo>
                  <a:pt x="9524333" y="4418088"/>
                </a:lnTo>
                <a:lnTo>
                  <a:pt x="0" y="4418088"/>
                </a:lnTo>
                <a:lnTo>
                  <a:pt x="0" y="0"/>
                </a:lnTo>
                <a:close/>
              </a:path>
            </a:pathLst>
          </a:custGeom>
          <a:blipFill>
            <a:blip r:embed="rId6"/>
            <a:stretch>
              <a:fillRect l="0" t="0" r="0" b="0"/>
            </a:stretch>
          </a:blipFill>
        </p:spPr>
      </p:sp>
      <p:sp>
        <p:nvSpPr>
          <p:cNvPr name="TextBox 17" id="17"/>
          <p:cNvSpPr txBox="true"/>
          <p:nvPr/>
        </p:nvSpPr>
        <p:spPr>
          <a:xfrm rot="0">
            <a:off x="226561" y="925669"/>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8" id="18"/>
          <p:cNvSpPr txBox="true"/>
          <p:nvPr/>
        </p:nvSpPr>
        <p:spPr>
          <a:xfrm rot="0">
            <a:off x="134017" y="1548604"/>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19" id="19"/>
          <p:cNvSpPr txBox="true"/>
          <p:nvPr/>
        </p:nvSpPr>
        <p:spPr>
          <a:xfrm rot="0">
            <a:off x="1801209" y="6697154"/>
            <a:ext cx="6151182"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Dự đoán số lượng log của nhãn “1” trong khoảng thời gian 1 ngày</a:t>
            </a:r>
          </a:p>
        </p:txBody>
      </p:sp>
      <p:sp>
        <p:nvSpPr>
          <p:cNvPr name="TextBox 20" id="20"/>
          <p:cNvSpPr txBox="true"/>
          <p:nvPr/>
        </p:nvSpPr>
        <p:spPr>
          <a:xfrm rot="0">
            <a:off x="9195435" y="-98208"/>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51</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99498" y="1758282"/>
            <a:ext cx="9654102" cy="4320020"/>
          </a:xfrm>
          <a:custGeom>
            <a:avLst/>
            <a:gdLst/>
            <a:ahLst/>
            <a:cxnLst/>
            <a:rect r="r" b="b" t="t" l="l"/>
            <a:pathLst>
              <a:path h="4320020" w="9654102">
                <a:moveTo>
                  <a:pt x="0" y="0"/>
                </a:moveTo>
                <a:lnTo>
                  <a:pt x="9654102" y="0"/>
                </a:lnTo>
                <a:lnTo>
                  <a:pt x="9654102" y="4320020"/>
                </a:lnTo>
                <a:lnTo>
                  <a:pt x="0" y="4320020"/>
                </a:lnTo>
                <a:lnTo>
                  <a:pt x="0" y="0"/>
                </a:lnTo>
                <a:close/>
              </a:path>
            </a:pathLst>
          </a:custGeom>
          <a:blipFill>
            <a:blip r:embed="rId4"/>
            <a:stretch>
              <a:fillRect l="0" t="0" r="0" b="0"/>
            </a:stretch>
          </a:blipFill>
        </p:spPr>
      </p:sp>
      <p:sp>
        <p:nvSpPr>
          <p:cNvPr name="TextBox 4" id="4"/>
          <p:cNvSpPr txBox="true"/>
          <p:nvPr/>
        </p:nvSpPr>
        <p:spPr>
          <a:xfrm rot="0">
            <a:off x="3547361" y="6428062"/>
            <a:ext cx="277742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Biểu đồ tần suất nhập Log</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52</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1739146"/>
            <a:ext cx="9753600" cy="4331641"/>
          </a:xfrm>
          <a:custGeom>
            <a:avLst/>
            <a:gdLst/>
            <a:ahLst/>
            <a:cxnLst/>
            <a:rect r="r" b="b" t="t" l="l"/>
            <a:pathLst>
              <a:path h="4331641" w="9753600">
                <a:moveTo>
                  <a:pt x="0" y="0"/>
                </a:moveTo>
                <a:lnTo>
                  <a:pt x="9753600" y="0"/>
                </a:lnTo>
                <a:lnTo>
                  <a:pt x="9753600" y="4331641"/>
                </a:lnTo>
                <a:lnTo>
                  <a:pt x="0" y="4331641"/>
                </a:lnTo>
                <a:lnTo>
                  <a:pt x="0" y="0"/>
                </a:lnTo>
                <a:close/>
              </a:path>
            </a:pathLst>
          </a:custGeom>
          <a:blipFill>
            <a:blip r:embed="rId4"/>
            <a:stretch>
              <a:fillRect l="0" t="0" r="0" b="0"/>
            </a:stretch>
          </a:blipFill>
        </p:spPr>
      </p:sp>
      <p:sp>
        <p:nvSpPr>
          <p:cNvPr name="TextBox 4" id="4"/>
          <p:cNvSpPr txBox="true"/>
          <p:nvPr/>
        </p:nvSpPr>
        <p:spPr>
          <a:xfrm rot="0">
            <a:off x="2546541" y="6310545"/>
            <a:ext cx="466051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Dự đoán về tần suất nhập log trong vòng 1 ngày</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53</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3" id="3"/>
          <p:cNvSpPr/>
          <p:nvPr/>
        </p:nvSpPr>
        <p:spPr>
          <a:xfrm flipH="false" flipV="false" rot="0">
            <a:off x="0" y="1805827"/>
            <a:ext cx="9983869" cy="3925476"/>
          </a:xfrm>
          <a:custGeom>
            <a:avLst/>
            <a:gdLst/>
            <a:ahLst/>
            <a:cxnLst/>
            <a:rect r="r" b="b" t="t" l="l"/>
            <a:pathLst>
              <a:path h="3925476" w="9983869">
                <a:moveTo>
                  <a:pt x="0" y="0"/>
                </a:moveTo>
                <a:lnTo>
                  <a:pt x="9983869" y="0"/>
                </a:lnTo>
                <a:lnTo>
                  <a:pt x="9983869" y="3925476"/>
                </a:lnTo>
                <a:lnTo>
                  <a:pt x="0" y="3925476"/>
                </a:lnTo>
                <a:lnTo>
                  <a:pt x="0" y="0"/>
                </a:lnTo>
                <a:close/>
              </a:path>
            </a:pathLst>
          </a:custGeom>
          <a:blipFill>
            <a:blip r:embed="rId4"/>
            <a:stretch>
              <a:fillRect l="0" t="0" r="0" b="0"/>
            </a:stretch>
          </a:blipFill>
        </p:spPr>
      </p:sp>
      <p:sp>
        <p:nvSpPr>
          <p:cNvPr name="TextBox 4" id="4"/>
          <p:cNvSpPr txBox="true"/>
          <p:nvPr/>
        </p:nvSpPr>
        <p:spPr>
          <a:xfrm rot="0">
            <a:off x="3714623" y="5893228"/>
            <a:ext cx="2324354"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Phát hiện bất thường</a:t>
            </a:r>
          </a:p>
        </p:txBody>
      </p:sp>
      <p:grpSp>
        <p:nvGrpSpPr>
          <p:cNvPr name="Group 5" id="5"/>
          <p:cNvGrpSpPr/>
          <p:nvPr/>
        </p:nvGrpSpPr>
        <p:grpSpPr>
          <a:xfrm rot="0">
            <a:off x="-458141" y="0"/>
            <a:ext cx="11950339" cy="784560"/>
            <a:chOff x="0" y="0"/>
            <a:chExt cx="15933786" cy="104608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4: Machine Learning cho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54</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7647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68121" y="1943645"/>
            <a:ext cx="9417358" cy="3265552"/>
          </a:xfrm>
          <a:prstGeom prst="rect">
            <a:avLst/>
          </a:prstGeom>
        </p:spPr>
        <p:txBody>
          <a:bodyPr anchor="t" rtlCol="false" tIns="0" lIns="0" bIns="0" rIns="0">
            <a:spAutoFit/>
          </a:bodyPr>
          <a:lstStyle/>
          <a:p>
            <a:pPr algn="just">
              <a:lnSpc>
                <a:spcPts val="3519"/>
              </a:lnSpc>
            </a:pPr>
            <a:r>
              <a:rPr lang="en-US" sz="2133">
                <a:solidFill>
                  <a:srgbClr val="03060B"/>
                </a:solidFill>
                <a:latin typeface="Roboto Bold"/>
              </a:rPr>
              <a:t>Kịch bản 5:  Security Rules and Alert</a:t>
            </a:r>
          </a:p>
          <a:p>
            <a:pPr algn="just">
              <a:lnSpc>
                <a:spcPts val="3519"/>
              </a:lnSpc>
            </a:pP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cài đặt các rule và cảnh báo để phát hiện các sự kiện bất thường trong dữ liệu log và tự động gửi thông báo qua  Microsoft Teams cho người quản trị hoặc nhóm phụ trách. Cụ thể, n</a:t>
            </a:r>
            <a:r>
              <a:rPr lang="en-US" sz="1919">
                <a:solidFill>
                  <a:srgbClr val="03060B"/>
                </a:solidFill>
                <a:latin typeface="Roboto"/>
              </a:rPr>
              <a:t>hóm triển khai Alert khi tấn công dịch vụ Web.</a:t>
            </a:r>
          </a:p>
          <a:p>
            <a:pPr algn="just">
              <a:lnSpc>
                <a:spcPts val="3167"/>
              </a:lnSpc>
            </a:pPr>
          </a:p>
          <a:p>
            <a:pPr algn="just"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jzX0fVp_uGo"/>
              </a:rPr>
              <a:t>Tại đây.</a:t>
            </a:r>
          </a:p>
        </p:txBody>
      </p:sp>
      <p:grpSp>
        <p:nvGrpSpPr>
          <p:cNvPr name="Group 4" id="4"/>
          <p:cNvGrpSpPr/>
          <p:nvPr/>
        </p:nvGrpSpPr>
        <p:grpSpPr>
          <a:xfrm rot="0">
            <a:off x="-446266" y="0"/>
            <a:ext cx="11950339" cy="1248393"/>
            <a:chOff x="0" y="0"/>
            <a:chExt cx="15933786" cy="1664524"/>
          </a:xfrm>
        </p:grpSpPr>
        <p:grpSp>
          <p:nvGrpSpPr>
            <p:cNvPr name="Group 5" id="5"/>
            <p:cNvGrpSpPr/>
            <p:nvPr/>
          </p:nvGrpSpPr>
          <p:grpSpPr>
            <a:xfrm rot="0">
              <a:off x="0" y="0"/>
              <a:ext cx="15933786" cy="593575"/>
              <a:chOff x="0" y="0"/>
              <a:chExt cx="5901402" cy="219842"/>
            </a:xfrm>
          </p:grpSpPr>
          <p:sp>
            <p:nvSpPr>
              <p:cNvPr name="Freeform 6" id="6"/>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7" id="7"/>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8" id="8"/>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6" id="16"/>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897102" y="973644"/>
              <a:ext cx="7892048" cy="69088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grpSp>
      <p:sp>
        <p:nvSpPr>
          <p:cNvPr name="TextBox 18" id="18"/>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55</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984959" y="1605882"/>
            <a:ext cx="8220001" cy="5263685"/>
          </a:xfrm>
          <a:custGeom>
            <a:avLst/>
            <a:gdLst/>
            <a:ahLst/>
            <a:cxnLst/>
            <a:rect r="r" b="b" t="t" l="l"/>
            <a:pathLst>
              <a:path h="5263685" w="8220001">
                <a:moveTo>
                  <a:pt x="0" y="0"/>
                </a:moveTo>
                <a:lnTo>
                  <a:pt x="8220001" y="0"/>
                </a:lnTo>
                <a:lnTo>
                  <a:pt x="8220001" y="5263685"/>
                </a:lnTo>
                <a:lnTo>
                  <a:pt x="0" y="5263685"/>
                </a:lnTo>
                <a:lnTo>
                  <a:pt x="0" y="0"/>
                </a:lnTo>
                <a:close/>
              </a:path>
            </a:pathLst>
          </a:custGeom>
          <a:blipFill>
            <a:blip r:embed="rId6"/>
            <a:stretch>
              <a:fillRect l="0" t="0" r="0" b="0"/>
            </a:stretch>
          </a:blipFill>
        </p:spPr>
      </p:sp>
      <p:sp>
        <p:nvSpPr>
          <p:cNvPr name="TextBox 17" id="17"/>
          <p:cNvSpPr txBox="true"/>
          <p:nvPr/>
        </p:nvSpPr>
        <p:spPr>
          <a:xfrm rot="0">
            <a:off x="4520849" y="6983867"/>
            <a:ext cx="149567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Cài đặt rule</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56</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516754" y="1724221"/>
            <a:ext cx="8720092" cy="5084650"/>
          </a:xfrm>
          <a:custGeom>
            <a:avLst/>
            <a:gdLst/>
            <a:ahLst/>
            <a:cxnLst/>
            <a:rect r="r" b="b" t="t" l="l"/>
            <a:pathLst>
              <a:path h="5084650" w="8720092">
                <a:moveTo>
                  <a:pt x="0" y="0"/>
                </a:moveTo>
                <a:lnTo>
                  <a:pt x="8720092" y="0"/>
                </a:lnTo>
                <a:lnTo>
                  <a:pt x="8720092" y="5084650"/>
                </a:lnTo>
                <a:lnTo>
                  <a:pt x="0" y="5084650"/>
                </a:lnTo>
                <a:lnTo>
                  <a:pt x="0" y="0"/>
                </a:lnTo>
                <a:close/>
              </a:path>
            </a:pathLst>
          </a:custGeom>
          <a:blipFill>
            <a:blip r:embed="rId6"/>
            <a:stretch>
              <a:fillRect l="0" t="0" r="0" b="0"/>
            </a:stretch>
          </a:blipFill>
        </p:spPr>
      </p:sp>
      <p:sp>
        <p:nvSpPr>
          <p:cNvPr name="TextBox 17" id="17"/>
          <p:cNvSpPr txBox="true"/>
          <p:nvPr/>
        </p:nvSpPr>
        <p:spPr>
          <a:xfrm rot="0">
            <a:off x="4132838" y="6923171"/>
            <a:ext cx="1701165"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Thông tin rule</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47897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1160733"/>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b. Tính năng Ingest and Enrich</a:t>
            </a:r>
          </a:p>
        </p:txBody>
      </p:sp>
      <p:sp>
        <p:nvSpPr>
          <p:cNvPr name="TextBox 4" id="4"/>
          <p:cNvSpPr txBox="true"/>
          <p:nvPr/>
        </p:nvSpPr>
        <p:spPr>
          <a:xfrm rot="0">
            <a:off x="343771" y="1938979"/>
            <a:ext cx="8861189" cy="2904940"/>
          </a:xfrm>
          <a:prstGeom prst="rect">
            <a:avLst/>
          </a:prstGeom>
        </p:spPr>
        <p:txBody>
          <a:bodyPr anchor="t" rtlCol="false" tIns="0" lIns="0" bIns="0" rIns="0">
            <a:spAutoFit/>
          </a:bodyPr>
          <a:lstStyle/>
          <a:p>
            <a:pPr algn="just" marL="342191" indent="-171096" lvl="1">
              <a:lnSpc>
                <a:spcPts val="3328"/>
              </a:lnSpc>
              <a:buFont typeface="Arial"/>
              <a:buChar char="•"/>
            </a:pPr>
            <a:r>
              <a:rPr lang="en-US" sz="1584">
                <a:solidFill>
                  <a:srgbClr val="000000"/>
                </a:solidFill>
                <a:latin typeface="Roboto Bold"/>
              </a:rPr>
              <a:t>Data sources:</a:t>
            </a:r>
            <a:r>
              <a:rPr lang="en-US" sz="1584">
                <a:solidFill>
                  <a:srgbClr val="000000"/>
                </a:solidFill>
                <a:latin typeface="Roboto"/>
              </a:rPr>
              <a:t> Bất kể loại dữ liệu nào.</a:t>
            </a:r>
          </a:p>
          <a:p>
            <a:pPr algn="just" marL="342191" indent="-171096" lvl="1">
              <a:lnSpc>
                <a:spcPts val="3328"/>
              </a:lnSpc>
              <a:buFont typeface="Arial"/>
              <a:buChar char="•"/>
            </a:pPr>
            <a:r>
              <a:rPr lang="en-US" sz="1584">
                <a:solidFill>
                  <a:srgbClr val="000000"/>
                </a:solidFill>
                <a:latin typeface="Roboto Bold"/>
              </a:rPr>
              <a:t>Data enrichment: </a:t>
            </a:r>
            <a:r>
              <a:rPr lang="en-US" sz="1584">
                <a:solidFill>
                  <a:srgbClr val="000000"/>
                </a:solidFill>
                <a:latin typeface="Roboto"/>
              </a:rPr>
              <a:t>Với các phân tích, Tokenizer, bộ lọc và tùy chọn bổ sung dữ liệu vào thời gian chỉ mục, biến dữ liệu thô thành thông tin có giá trị.</a:t>
            </a:r>
          </a:p>
          <a:p>
            <a:pPr algn="just" marL="342191" indent="-171096" lvl="1">
              <a:lnSpc>
                <a:spcPts val="3328"/>
              </a:lnSpc>
              <a:buFont typeface="Arial"/>
              <a:buChar char="•"/>
            </a:pPr>
            <a:r>
              <a:rPr lang="en-US" sz="1584">
                <a:solidFill>
                  <a:srgbClr val="000000"/>
                </a:solidFill>
                <a:latin typeface="Roboto Bold"/>
              </a:rPr>
              <a:t>Modules and integrations: </a:t>
            </a:r>
            <a:r>
              <a:rPr lang="en-US" sz="1584">
                <a:solidFill>
                  <a:srgbClr val="000000"/>
                </a:solidFill>
                <a:latin typeface="Roboto"/>
              </a:rPr>
              <a:t>Lấy dữ liệu vào Elastic Stack theo bất kỳ cách nào. Sử dụng các API RESTful, language clients, các nút tiếp nhận, các công cụ vận chuyển nhẹ, Elastic Agent hoặc Logstash.</a:t>
            </a:r>
          </a:p>
          <a:p>
            <a:pPr algn="just" marL="342191" indent="-171096" lvl="1">
              <a:lnSpc>
                <a:spcPts val="3328"/>
              </a:lnSpc>
              <a:buFont typeface="Arial"/>
              <a:buChar char="•"/>
            </a:pPr>
            <a:r>
              <a:rPr lang="en-US" sz="1584">
                <a:solidFill>
                  <a:srgbClr val="000000"/>
                </a:solidFill>
                <a:latin typeface="Roboto Bold"/>
              </a:rPr>
              <a:t>Management: </a:t>
            </a:r>
            <a:r>
              <a:rPr lang="en-US" sz="1584">
                <a:solidFill>
                  <a:srgbClr val="000000"/>
                </a:solidFill>
                <a:latin typeface="Roboto"/>
              </a:rPr>
              <a:t>Các phương pháp tiếp nhận tập trung trong Kibana.</a:t>
            </a:r>
          </a:p>
        </p:txBody>
      </p:sp>
      <p:grpSp>
        <p:nvGrpSpPr>
          <p:cNvPr name="Group 5" id="5"/>
          <p:cNvGrpSpPr/>
          <p:nvPr/>
        </p:nvGrpSpPr>
        <p:grpSpPr>
          <a:xfrm rot="0">
            <a:off x="-446266" y="0"/>
            <a:ext cx="11950339" cy="953895"/>
            <a:chOff x="0" y="0"/>
            <a:chExt cx="15933786" cy="1271860"/>
          </a:xfrm>
        </p:grpSpPr>
        <p:grpSp>
          <p:nvGrpSpPr>
            <p:cNvPr name="Group 6" id="6"/>
            <p:cNvGrpSpPr/>
            <p:nvPr/>
          </p:nvGrpSpPr>
          <p:grpSpPr>
            <a:xfrm rot="0">
              <a:off x="0" y="0"/>
              <a:ext cx="15933786" cy="593575"/>
              <a:chOff x="0" y="0"/>
              <a:chExt cx="5901402" cy="219842"/>
            </a:xfrm>
          </p:grpSpPr>
          <p:sp>
            <p:nvSpPr>
              <p:cNvPr name="Freeform 7" id="7"/>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8" id="8"/>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9" id="9"/>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7" id="17"/>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8" id="18"/>
          <p:cNvSpPr txBox="true"/>
          <p:nvPr/>
        </p:nvSpPr>
        <p:spPr>
          <a:xfrm rot="0">
            <a:off x="232353" y="589539"/>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04</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26561" y="2281415"/>
            <a:ext cx="9250754" cy="2974380"/>
          </a:xfrm>
          <a:custGeom>
            <a:avLst/>
            <a:gdLst/>
            <a:ahLst/>
            <a:cxnLst/>
            <a:rect r="r" b="b" t="t" l="l"/>
            <a:pathLst>
              <a:path h="2974380" w="9250754">
                <a:moveTo>
                  <a:pt x="0" y="0"/>
                </a:moveTo>
                <a:lnTo>
                  <a:pt x="9250754" y="0"/>
                </a:lnTo>
                <a:lnTo>
                  <a:pt x="9250754" y="2974380"/>
                </a:lnTo>
                <a:lnTo>
                  <a:pt x="0" y="2974380"/>
                </a:lnTo>
                <a:lnTo>
                  <a:pt x="0" y="0"/>
                </a:lnTo>
                <a:close/>
              </a:path>
            </a:pathLst>
          </a:custGeom>
          <a:blipFill>
            <a:blip r:embed="rId6"/>
            <a:stretch>
              <a:fillRect l="0" t="0" r="0" b="0"/>
            </a:stretch>
          </a:blipFill>
        </p:spPr>
      </p:sp>
      <p:sp>
        <p:nvSpPr>
          <p:cNvPr name="TextBox 17" id="17"/>
          <p:cNvSpPr txBox="true"/>
          <p:nvPr/>
        </p:nvSpPr>
        <p:spPr>
          <a:xfrm rot="0">
            <a:off x="4137247" y="5893228"/>
            <a:ext cx="147910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Chu kì quét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58</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405009" y="1605882"/>
            <a:ext cx="9096656" cy="5389371"/>
          </a:xfrm>
          <a:custGeom>
            <a:avLst/>
            <a:gdLst/>
            <a:ahLst/>
            <a:cxnLst/>
            <a:rect r="r" b="b" t="t" l="l"/>
            <a:pathLst>
              <a:path h="5389371" w="9096656">
                <a:moveTo>
                  <a:pt x="0" y="0"/>
                </a:moveTo>
                <a:lnTo>
                  <a:pt x="9096656" y="0"/>
                </a:lnTo>
                <a:lnTo>
                  <a:pt x="9096656" y="5389372"/>
                </a:lnTo>
                <a:lnTo>
                  <a:pt x="0" y="5389372"/>
                </a:lnTo>
                <a:lnTo>
                  <a:pt x="0" y="0"/>
                </a:lnTo>
                <a:close/>
              </a:path>
            </a:pathLst>
          </a:custGeom>
          <a:blipFill>
            <a:blip r:embed="rId6"/>
            <a:stretch>
              <a:fillRect l="0" t="0" r="0" b="0"/>
            </a:stretch>
          </a:blipFill>
        </p:spPr>
      </p:sp>
      <p:sp>
        <p:nvSpPr>
          <p:cNvPr name="TextBox 17" id="17"/>
          <p:cNvSpPr txBox="true"/>
          <p:nvPr/>
        </p:nvSpPr>
        <p:spPr>
          <a:xfrm rot="0">
            <a:off x="3065177" y="7014304"/>
            <a:ext cx="362324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Hành động khi phát hiện bất thường</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59</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34017" y="2148807"/>
            <a:ext cx="9531962" cy="3257759"/>
          </a:xfrm>
          <a:custGeom>
            <a:avLst/>
            <a:gdLst/>
            <a:ahLst/>
            <a:cxnLst/>
            <a:rect r="r" b="b" t="t" l="l"/>
            <a:pathLst>
              <a:path h="3257759" w="9531962">
                <a:moveTo>
                  <a:pt x="0" y="0"/>
                </a:moveTo>
                <a:lnTo>
                  <a:pt x="9531962" y="0"/>
                </a:lnTo>
                <a:lnTo>
                  <a:pt x="9531962" y="3257759"/>
                </a:lnTo>
                <a:lnTo>
                  <a:pt x="0" y="3257759"/>
                </a:lnTo>
                <a:lnTo>
                  <a:pt x="0" y="0"/>
                </a:lnTo>
                <a:close/>
              </a:path>
            </a:pathLst>
          </a:custGeom>
          <a:blipFill>
            <a:blip r:embed="rId6"/>
            <a:stretch>
              <a:fillRect l="0" t="0" r="0" b="0"/>
            </a:stretch>
          </a:blipFill>
        </p:spPr>
      </p:sp>
      <p:sp>
        <p:nvSpPr>
          <p:cNvPr name="TextBox 17" id="17"/>
          <p:cNvSpPr txBox="true"/>
          <p:nvPr/>
        </p:nvSpPr>
        <p:spPr>
          <a:xfrm rot="0">
            <a:off x="3714623" y="5811777"/>
            <a:ext cx="2324354"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Phát hiện bất thường</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60</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398195" y="2512071"/>
            <a:ext cx="6957209" cy="2291058"/>
          </a:xfrm>
          <a:custGeom>
            <a:avLst/>
            <a:gdLst/>
            <a:ahLst/>
            <a:cxnLst/>
            <a:rect r="r" b="b" t="t" l="l"/>
            <a:pathLst>
              <a:path h="2291058" w="6957209">
                <a:moveTo>
                  <a:pt x="0" y="0"/>
                </a:moveTo>
                <a:lnTo>
                  <a:pt x="6957210" y="0"/>
                </a:lnTo>
                <a:lnTo>
                  <a:pt x="6957210" y="2291058"/>
                </a:lnTo>
                <a:lnTo>
                  <a:pt x="0" y="2291058"/>
                </a:lnTo>
                <a:lnTo>
                  <a:pt x="0" y="0"/>
                </a:lnTo>
                <a:close/>
              </a:path>
            </a:pathLst>
          </a:custGeom>
          <a:blipFill>
            <a:blip r:embed="rId6"/>
            <a:stretch>
              <a:fillRect l="0" t="0" r="0" b="0"/>
            </a:stretch>
          </a:blipFill>
        </p:spPr>
      </p:sp>
      <p:sp>
        <p:nvSpPr>
          <p:cNvPr name="TextBox 17" id="17"/>
          <p:cNvSpPr txBox="true"/>
          <p:nvPr/>
        </p:nvSpPr>
        <p:spPr>
          <a:xfrm rot="0">
            <a:off x="2992406" y="5893228"/>
            <a:ext cx="3768789"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Thông tin cụ thể phát hiện bất thường</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61</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33258" y="2764626"/>
            <a:ext cx="9781968" cy="2007878"/>
          </a:xfrm>
          <a:custGeom>
            <a:avLst/>
            <a:gdLst/>
            <a:ahLst/>
            <a:cxnLst/>
            <a:rect r="r" b="b" t="t" l="l"/>
            <a:pathLst>
              <a:path h="2007878" w="9781968">
                <a:moveTo>
                  <a:pt x="0" y="0"/>
                </a:moveTo>
                <a:lnTo>
                  <a:pt x="9781968" y="0"/>
                </a:lnTo>
                <a:lnTo>
                  <a:pt x="9781968" y="2007878"/>
                </a:lnTo>
                <a:lnTo>
                  <a:pt x="0" y="2007878"/>
                </a:lnTo>
                <a:lnTo>
                  <a:pt x="0" y="0"/>
                </a:lnTo>
                <a:close/>
              </a:path>
            </a:pathLst>
          </a:custGeom>
          <a:blipFill>
            <a:blip r:embed="rId6"/>
            <a:stretch>
              <a:fillRect l="0" t="0" r="0" b="0"/>
            </a:stretch>
          </a:blipFill>
        </p:spPr>
      </p:sp>
      <p:sp>
        <p:nvSpPr>
          <p:cNvPr name="TextBox 17" id="17"/>
          <p:cNvSpPr txBox="true"/>
          <p:nvPr/>
        </p:nvSpPr>
        <p:spPr>
          <a:xfrm rot="0">
            <a:off x="4420902" y="5893228"/>
            <a:ext cx="91179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Alert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5:</a:t>
            </a:r>
            <a:r>
              <a:rPr lang="en-US" sz="1866">
                <a:solidFill>
                  <a:srgbClr val="000000"/>
                </a:solidFill>
                <a:latin typeface="Roboto Bold Italics"/>
              </a:rPr>
              <a:t> Security Rules and Alert</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62</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7647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68121" y="1943645"/>
            <a:ext cx="9417358" cy="3265552"/>
          </a:xfrm>
          <a:prstGeom prst="rect">
            <a:avLst/>
          </a:prstGeom>
        </p:spPr>
        <p:txBody>
          <a:bodyPr anchor="t" rtlCol="false" tIns="0" lIns="0" bIns="0" rIns="0">
            <a:spAutoFit/>
          </a:bodyPr>
          <a:lstStyle/>
          <a:p>
            <a:pPr algn="just">
              <a:lnSpc>
                <a:spcPts val="3519"/>
              </a:lnSpc>
            </a:pPr>
            <a:r>
              <a:rPr lang="en-US" sz="2133">
                <a:solidFill>
                  <a:srgbClr val="03060B"/>
                </a:solidFill>
                <a:latin typeface="Roboto Bold"/>
              </a:rPr>
              <a:t>Kịch bản 6:  Alert bất thường bằng Kibana</a:t>
            </a:r>
          </a:p>
          <a:p>
            <a:pPr algn="just">
              <a:lnSpc>
                <a:spcPts val="3519"/>
              </a:lnSpc>
            </a:pP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Tính năng này tập trung vào việc cài đặt các cảnh báo để phát hiện các sự kiện bất thường trong dữ liệu log và tự động gửi thông báo qua Microsoft Teams cho người quản trị hoặc nhóm phụ trách. Cụ thể, n</a:t>
            </a:r>
            <a:r>
              <a:rPr lang="en-US" sz="1919">
                <a:solidFill>
                  <a:srgbClr val="03060B"/>
                </a:solidFill>
                <a:latin typeface="Roboto"/>
              </a:rPr>
              <a:t>hóm triển khai Alert khi tấn công dịch vụ Web.</a:t>
            </a:r>
          </a:p>
          <a:p>
            <a:pPr algn="just">
              <a:lnSpc>
                <a:spcPts val="3167"/>
              </a:lnSpc>
            </a:pPr>
          </a:p>
          <a:p>
            <a:pPr algn="just"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2U_ZrNrSfvE"/>
              </a:rPr>
              <a:t>Tại đây.</a:t>
            </a:r>
          </a:p>
        </p:txBody>
      </p:sp>
      <p:grpSp>
        <p:nvGrpSpPr>
          <p:cNvPr name="Group 4" id="4"/>
          <p:cNvGrpSpPr/>
          <p:nvPr/>
        </p:nvGrpSpPr>
        <p:grpSpPr>
          <a:xfrm rot="0">
            <a:off x="-446266" y="0"/>
            <a:ext cx="11950339" cy="1248393"/>
            <a:chOff x="0" y="0"/>
            <a:chExt cx="15933786" cy="1664524"/>
          </a:xfrm>
        </p:grpSpPr>
        <p:grpSp>
          <p:nvGrpSpPr>
            <p:cNvPr name="Group 5" id="5"/>
            <p:cNvGrpSpPr/>
            <p:nvPr/>
          </p:nvGrpSpPr>
          <p:grpSpPr>
            <a:xfrm rot="0">
              <a:off x="0" y="0"/>
              <a:ext cx="15933786" cy="593575"/>
              <a:chOff x="0" y="0"/>
              <a:chExt cx="5901402" cy="219842"/>
            </a:xfrm>
          </p:grpSpPr>
          <p:sp>
            <p:nvSpPr>
              <p:cNvPr name="Freeform 6" id="6"/>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7" id="7"/>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8" id="8"/>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6" id="16"/>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897102" y="973644"/>
              <a:ext cx="7892048" cy="69088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grpSp>
      <p:sp>
        <p:nvSpPr>
          <p:cNvPr name="TextBox 18" id="18"/>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63</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973893" y="2148807"/>
            <a:ext cx="7965499" cy="3553049"/>
          </a:xfrm>
          <a:custGeom>
            <a:avLst/>
            <a:gdLst/>
            <a:ahLst/>
            <a:cxnLst/>
            <a:rect r="r" b="b" t="t" l="l"/>
            <a:pathLst>
              <a:path h="3553049" w="7965499">
                <a:moveTo>
                  <a:pt x="0" y="0"/>
                </a:moveTo>
                <a:lnTo>
                  <a:pt x="7965499" y="0"/>
                </a:lnTo>
                <a:lnTo>
                  <a:pt x="7965499" y="3553049"/>
                </a:lnTo>
                <a:lnTo>
                  <a:pt x="0" y="3553049"/>
                </a:lnTo>
                <a:lnTo>
                  <a:pt x="0" y="0"/>
                </a:lnTo>
                <a:close/>
              </a:path>
            </a:pathLst>
          </a:custGeom>
          <a:blipFill>
            <a:blip r:embed="rId6"/>
            <a:stretch>
              <a:fillRect l="0" t="0" r="0" b="0"/>
            </a:stretch>
          </a:blipFill>
        </p:spPr>
      </p:sp>
      <p:sp>
        <p:nvSpPr>
          <p:cNvPr name="TextBox 17" id="17"/>
          <p:cNvSpPr txBox="true"/>
          <p:nvPr/>
        </p:nvSpPr>
        <p:spPr>
          <a:xfrm rot="0">
            <a:off x="3159696" y="5893228"/>
            <a:ext cx="343420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Đặt tên Rule và thời gian kiểm trat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6:</a:t>
            </a:r>
            <a:r>
              <a:rPr lang="en-US" sz="1866">
                <a:solidFill>
                  <a:srgbClr val="000000"/>
                </a:solidFill>
                <a:latin typeface="Roboto Bold Italics"/>
              </a:rPr>
              <a:t> Alert bất thường bằng Kibana</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64</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521467" y="1767982"/>
            <a:ext cx="6346197" cy="4456714"/>
          </a:xfrm>
          <a:custGeom>
            <a:avLst/>
            <a:gdLst/>
            <a:ahLst/>
            <a:cxnLst/>
            <a:rect r="r" b="b" t="t" l="l"/>
            <a:pathLst>
              <a:path h="4456714" w="6346197">
                <a:moveTo>
                  <a:pt x="0" y="0"/>
                </a:moveTo>
                <a:lnTo>
                  <a:pt x="6346197" y="0"/>
                </a:lnTo>
                <a:lnTo>
                  <a:pt x="6346197" y="4456714"/>
                </a:lnTo>
                <a:lnTo>
                  <a:pt x="0" y="4456714"/>
                </a:lnTo>
                <a:lnTo>
                  <a:pt x="0" y="0"/>
                </a:lnTo>
                <a:close/>
              </a:path>
            </a:pathLst>
          </a:custGeom>
          <a:blipFill>
            <a:blip r:embed="rId6"/>
            <a:stretch>
              <a:fillRect l="0" t="0" r="0" b="0"/>
            </a:stretch>
          </a:blipFill>
        </p:spPr>
      </p:sp>
      <p:sp>
        <p:nvSpPr>
          <p:cNvPr name="TextBox 17" id="17"/>
          <p:cNvSpPr txBox="true"/>
          <p:nvPr/>
        </p:nvSpPr>
        <p:spPr>
          <a:xfrm rot="0">
            <a:off x="3781623" y="6783883"/>
            <a:ext cx="2190353"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Cấu hình Threshold</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6:</a:t>
            </a:r>
            <a:r>
              <a:rPr lang="en-US" sz="1866">
                <a:solidFill>
                  <a:srgbClr val="000000"/>
                </a:solidFill>
                <a:latin typeface="Roboto Bold Italics"/>
              </a:rPr>
              <a:t> Alert bất thường bằng Kibana</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65</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214971" y="1850793"/>
            <a:ext cx="6516131" cy="4732887"/>
          </a:xfrm>
          <a:custGeom>
            <a:avLst/>
            <a:gdLst/>
            <a:ahLst/>
            <a:cxnLst/>
            <a:rect r="r" b="b" t="t" l="l"/>
            <a:pathLst>
              <a:path h="4732887" w="6516131">
                <a:moveTo>
                  <a:pt x="0" y="0"/>
                </a:moveTo>
                <a:lnTo>
                  <a:pt x="6516131" y="0"/>
                </a:lnTo>
                <a:lnTo>
                  <a:pt x="6516131" y="4732887"/>
                </a:lnTo>
                <a:lnTo>
                  <a:pt x="0" y="4732887"/>
                </a:lnTo>
                <a:lnTo>
                  <a:pt x="0" y="0"/>
                </a:lnTo>
                <a:close/>
              </a:path>
            </a:pathLst>
          </a:custGeom>
          <a:blipFill>
            <a:blip r:embed="rId6"/>
            <a:stretch>
              <a:fillRect l="0" t="0" r="0" b="0"/>
            </a:stretch>
          </a:blipFill>
        </p:spPr>
      </p:sp>
      <p:sp>
        <p:nvSpPr>
          <p:cNvPr name="TextBox 17" id="17"/>
          <p:cNvSpPr txBox="true"/>
          <p:nvPr/>
        </p:nvSpPr>
        <p:spPr>
          <a:xfrm rot="0">
            <a:off x="3107225" y="6793230"/>
            <a:ext cx="3064748"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Hành động khi quá Threshold</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6:</a:t>
            </a:r>
            <a:r>
              <a:rPr lang="en-US" sz="1866">
                <a:solidFill>
                  <a:srgbClr val="000000"/>
                </a:solidFill>
                <a:latin typeface="Roboto Bold Italics"/>
              </a:rPr>
              <a:t> Alert bất thường bằng Kibana</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66</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316484" y="2148807"/>
            <a:ext cx="9120631" cy="2629525"/>
          </a:xfrm>
          <a:custGeom>
            <a:avLst/>
            <a:gdLst/>
            <a:ahLst/>
            <a:cxnLst/>
            <a:rect r="r" b="b" t="t" l="l"/>
            <a:pathLst>
              <a:path h="2629525" w="9120631">
                <a:moveTo>
                  <a:pt x="0" y="0"/>
                </a:moveTo>
                <a:lnTo>
                  <a:pt x="9120632" y="0"/>
                </a:lnTo>
                <a:lnTo>
                  <a:pt x="9120632" y="2629526"/>
                </a:lnTo>
                <a:lnTo>
                  <a:pt x="0" y="2629526"/>
                </a:lnTo>
                <a:lnTo>
                  <a:pt x="0" y="0"/>
                </a:lnTo>
                <a:close/>
              </a:path>
            </a:pathLst>
          </a:custGeom>
          <a:blipFill>
            <a:blip r:embed="rId6"/>
            <a:stretch>
              <a:fillRect l="0" t="0" r="0" b="0"/>
            </a:stretch>
          </a:blipFill>
        </p:spPr>
      </p:sp>
      <p:sp>
        <p:nvSpPr>
          <p:cNvPr name="TextBox 17" id="17"/>
          <p:cNvSpPr txBox="true"/>
          <p:nvPr/>
        </p:nvSpPr>
        <p:spPr>
          <a:xfrm rot="0">
            <a:off x="3498094" y="5418212"/>
            <a:ext cx="292366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Biểu đồ hiển thị log kiểm tra</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6:</a:t>
            </a:r>
            <a:r>
              <a:rPr lang="en-US" sz="1866">
                <a:solidFill>
                  <a:srgbClr val="000000"/>
                </a:solidFill>
                <a:latin typeface="Roboto Bold Italics"/>
              </a:rPr>
              <a:t> Alert bất thường bằng Kibana</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7171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1049936"/>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149225" y="169319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c. Tính năng Data Storage</a:t>
            </a:r>
          </a:p>
        </p:txBody>
      </p:sp>
      <p:sp>
        <p:nvSpPr>
          <p:cNvPr name="TextBox 5" id="5"/>
          <p:cNvSpPr txBox="true"/>
          <p:nvPr/>
        </p:nvSpPr>
        <p:spPr>
          <a:xfrm rot="0">
            <a:off x="149225" y="3103784"/>
            <a:ext cx="9055735" cy="1708995"/>
          </a:xfrm>
          <a:prstGeom prst="rect">
            <a:avLst/>
          </a:prstGeom>
        </p:spPr>
        <p:txBody>
          <a:bodyPr anchor="t" rtlCol="false" tIns="0" lIns="0" bIns="0" rIns="0">
            <a:spAutoFit/>
          </a:bodyPr>
          <a:lstStyle/>
          <a:p>
            <a:pPr algn="just" marL="335962" indent="-167981" lvl="1">
              <a:lnSpc>
                <a:spcPts val="3485"/>
              </a:lnSpc>
              <a:buFont typeface="Arial"/>
              <a:buChar char="•"/>
            </a:pPr>
            <a:r>
              <a:rPr lang="en-US" sz="1556">
                <a:solidFill>
                  <a:srgbClr val="000000"/>
                </a:solidFill>
                <a:latin typeface="Roboto Bold"/>
              </a:rPr>
              <a:t>Flexibility:</a:t>
            </a:r>
            <a:r>
              <a:rPr lang="en-US" sz="1556">
                <a:solidFill>
                  <a:srgbClr val="000000"/>
                </a:solidFill>
                <a:latin typeface="Roboto"/>
              </a:rPr>
              <a:t> Phù hợp nhu cầu khác nhau, bao gồm lưu trữ tài liệu, phân tích chuỗi thời gian và chỉ số, và phân tích địa lý.</a:t>
            </a:r>
          </a:p>
          <a:p>
            <a:pPr algn="just" marL="335962" indent="-167981" lvl="1">
              <a:lnSpc>
                <a:spcPts val="3485"/>
              </a:lnSpc>
              <a:buFont typeface="Arial"/>
              <a:buChar char="•"/>
            </a:pPr>
            <a:r>
              <a:rPr lang="en-US" sz="1556">
                <a:solidFill>
                  <a:srgbClr val="000000"/>
                </a:solidFill>
                <a:latin typeface="Roboto Bold"/>
              </a:rPr>
              <a:t>Security: </a:t>
            </a:r>
            <a:r>
              <a:rPr lang="en-US" sz="1556">
                <a:solidFill>
                  <a:srgbClr val="000000"/>
                </a:solidFill>
                <a:latin typeface="Roboto"/>
              </a:rPr>
              <a:t>Hỗ trợ nhiều cách để đảm bảo rằng dữ liệu không rơi vào kẻ xấu.</a:t>
            </a:r>
          </a:p>
          <a:p>
            <a:pPr algn="just" marL="335962" indent="-167981" lvl="1">
              <a:lnSpc>
                <a:spcPts val="3485"/>
              </a:lnSpc>
              <a:buFont typeface="Arial"/>
              <a:buChar char="•"/>
            </a:pPr>
            <a:r>
              <a:rPr lang="en-US" sz="1556">
                <a:solidFill>
                  <a:srgbClr val="000000"/>
                </a:solidFill>
                <a:latin typeface="Roboto Bold"/>
              </a:rPr>
              <a:t>Management: </a:t>
            </a:r>
            <a:r>
              <a:rPr lang="en-US" sz="1556">
                <a:solidFill>
                  <a:srgbClr val="000000"/>
                </a:solidFill>
                <a:latin typeface="Roboto"/>
              </a:rPr>
              <a:t>Quản lý đầy đủ các cụm và nút của chúng, toàn bộ dữ liệu được lưu trữ bên trong.</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05</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317484" y="2561497"/>
            <a:ext cx="8704596" cy="2414135"/>
          </a:xfrm>
          <a:custGeom>
            <a:avLst/>
            <a:gdLst/>
            <a:ahLst/>
            <a:cxnLst/>
            <a:rect r="r" b="b" t="t" l="l"/>
            <a:pathLst>
              <a:path h="2414135" w="8704596">
                <a:moveTo>
                  <a:pt x="0" y="0"/>
                </a:moveTo>
                <a:lnTo>
                  <a:pt x="8704596" y="0"/>
                </a:lnTo>
                <a:lnTo>
                  <a:pt x="8704596" y="2414136"/>
                </a:lnTo>
                <a:lnTo>
                  <a:pt x="0" y="2414136"/>
                </a:lnTo>
                <a:lnTo>
                  <a:pt x="0" y="0"/>
                </a:lnTo>
                <a:close/>
              </a:path>
            </a:pathLst>
          </a:custGeom>
          <a:blipFill>
            <a:blip r:embed="rId6"/>
            <a:stretch>
              <a:fillRect l="0" t="0" r="0" b="0"/>
            </a:stretch>
          </a:blipFill>
        </p:spPr>
      </p:sp>
      <p:sp>
        <p:nvSpPr>
          <p:cNvPr name="TextBox 17" id="17"/>
          <p:cNvSpPr txBox="true"/>
          <p:nvPr/>
        </p:nvSpPr>
        <p:spPr>
          <a:xfrm rot="0">
            <a:off x="4349649" y="5299458"/>
            <a:ext cx="91179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Alert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6:</a:t>
            </a:r>
            <a:r>
              <a:rPr lang="en-US" sz="1866">
                <a:solidFill>
                  <a:srgbClr val="000000"/>
                </a:solidFill>
                <a:latin typeface="Roboto Bold Italics"/>
              </a:rPr>
              <a:t> Alert bất thường bằng Kibana</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68</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7647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68121" y="1943645"/>
            <a:ext cx="9417358" cy="3665602"/>
          </a:xfrm>
          <a:prstGeom prst="rect">
            <a:avLst/>
          </a:prstGeom>
        </p:spPr>
        <p:txBody>
          <a:bodyPr anchor="t" rtlCol="false" tIns="0" lIns="0" bIns="0" rIns="0">
            <a:spAutoFit/>
          </a:bodyPr>
          <a:lstStyle/>
          <a:p>
            <a:pPr algn="just">
              <a:lnSpc>
                <a:spcPts val="3519"/>
              </a:lnSpc>
            </a:pPr>
            <a:r>
              <a:rPr lang="en-US" sz="2133">
                <a:solidFill>
                  <a:srgbClr val="03060B"/>
                </a:solidFill>
                <a:latin typeface="Roboto Bold"/>
              </a:rPr>
              <a:t>Kịch bản 7:  Phát hiện outbound attack thông qua phân tích log bằng ELK Stack</a:t>
            </a:r>
          </a:p>
          <a:p>
            <a:pPr algn="just" marL="414525" indent="-207262" lvl="1">
              <a:lnSpc>
                <a:spcPts val="3167"/>
              </a:lnSpc>
              <a:buFont typeface="Arial"/>
              <a:buChar char="•"/>
            </a:pPr>
            <a:r>
              <a:rPr lang="en-US" sz="1919">
                <a:solidFill>
                  <a:srgbClr val="03060B"/>
                </a:solidFill>
                <a:latin typeface="Roboto Bold"/>
              </a:rPr>
              <a:t>Mô tả cơ bản:  </a:t>
            </a:r>
            <a:r>
              <a:rPr lang="en-US" sz="1919">
                <a:solidFill>
                  <a:srgbClr val="03060B"/>
                </a:solidFill>
                <a:latin typeface="Roboto"/>
              </a:rPr>
              <a:t>Sử dụng ELK Stack để thu thập Log từ nhiều nguồn như Firewall, NIDPS (Snort), Apache, ModSecurity. Từ đó sẽ phân tích và xuất hiện cảnh báo Alert qua Microsoft Teams khi số lượng Log tăng lên quá mức threshold. Attacker sử dụng tools nmap để tiến hành quét mạng và nikto để truyền các payload tấn công vào web application.</a:t>
            </a:r>
          </a:p>
          <a:p>
            <a:pPr algn="just">
              <a:lnSpc>
                <a:spcPts val="3167"/>
              </a:lnSpc>
            </a:pPr>
          </a:p>
          <a:p>
            <a:pPr algn="just" marL="414525" indent="-207262" lvl="1">
              <a:lnSpc>
                <a:spcPts val="3167"/>
              </a:lnSpc>
              <a:buFont typeface="Arial"/>
              <a:buChar char="•"/>
            </a:pPr>
            <a:r>
              <a:rPr lang="en-US" sz="1919">
                <a:solidFill>
                  <a:srgbClr val="03060B"/>
                </a:solidFill>
                <a:latin typeface="Roboto Bold"/>
              </a:rPr>
              <a:t>Link video Demo</a:t>
            </a:r>
            <a:r>
              <a:rPr lang="en-US" sz="1919">
                <a:solidFill>
                  <a:srgbClr val="03060B"/>
                </a:solidFill>
                <a:latin typeface="Roboto"/>
              </a:rPr>
              <a:t>: </a:t>
            </a:r>
            <a:r>
              <a:rPr lang="en-US" sz="1919" u="sng">
                <a:solidFill>
                  <a:srgbClr val="03060B"/>
                </a:solidFill>
                <a:latin typeface="Roboto"/>
                <a:hlinkClick r:id="rId4" tooltip="https://youtu.be/KUrQ--aH0nE"/>
              </a:rPr>
              <a:t>Tại đây.</a:t>
            </a:r>
          </a:p>
        </p:txBody>
      </p:sp>
      <p:grpSp>
        <p:nvGrpSpPr>
          <p:cNvPr name="Group 4" id="4"/>
          <p:cNvGrpSpPr/>
          <p:nvPr/>
        </p:nvGrpSpPr>
        <p:grpSpPr>
          <a:xfrm rot="0">
            <a:off x="-446266" y="0"/>
            <a:ext cx="11950339" cy="1248393"/>
            <a:chOff x="0" y="0"/>
            <a:chExt cx="15933786" cy="1664524"/>
          </a:xfrm>
        </p:grpSpPr>
        <p:grpSp>
          <p:nvGrpSpPr>
            <p:cNvPr name="Group 5" id="5"/>
            <p:cNvGrpSpPr/>
            <p:nvPr/>
          </p:nvGrpSpPr>
          <p:grpSpPr>
            <a:xfrm rot="0">
              <a:off x="0" y="0"/>
              <a:ext cx="15933786" cy="593575"/>
              <a:chOff x="0" y="0"/>
              <a:chExt cx="5901402" cy="219842"/>
            </a:xfrm>
          </p:grpSpPr>
          <p:sp>
            <p:nvSpPr>
              <p:cNvPr name="Freeform 6" id="6"/>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7" id="7"/>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8" id="8"/>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6" id="16"/>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897102" y="973644"/>
              <a:ext cx="7892048" cy="69088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grpSp>
      <p:sp>
        <p:nvSpPr>
          <p:cNvPr name="TextBox 18" id="18"/>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69</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549656" y="2259843"/>
            <a:ext cx="8204330" cy="3671405"/>
          </a:xfrm>
          <a:custGeom>
            <a:avLst/>
            <a:gdLst/>
            <a:ahLst/>
            <a:cxnLst/>
            <a:rect r="r" b="b" t="t" l="l"/>
            <a:pathLst>
              <a:path h="3671405" w="8204330">
                <a:moveTo>
                  <a:pt x="0" y="0"/>
                </a:moveTo>
                <a:lnTo>
                  <a:pt x="8204330" y="0"/>
                </a:lnTo>
                <a:lnTo>
                  <a:pt x="8204330" y="3671405"/>
                </a:lnTo>
                <a:lnTo>
                  <a:pt x="0" y="3671405"/>
                </a:lnTo>
                <a:lnTo>
                  <a:pt x="0" y="0"/>
                </a:lnTo>
                <a:close/>
              </a:path>
            </a:pathLst>
          </a:custGeom>
          <a:blipFill>
            <a:blip r:embed="rId6"/>
            <a:stretch>
              <a:fillRect l="0" t="0" r="0" b="0"/>
            </a:stretch>
          </a:blipFill>
        </p:spPr>
      </p:sp>
      <p:sp>
        <p:nvSpPr>
          <p:cNvPr name="TextBox 17" id="17"/>
          <p:cNvSpPr txBox="true"/>
          <p:nvPr/>
        </p:nvSpPr>
        <p:spPr>
          <a:xfrm rot="0">
            <a:off x="3549057" y="6142611"/>
            <a:ext cx="2940495"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Đặt tên và thời gian kiểm tra</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747107"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70</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029423" y="1747043"/>
            <a:ext cx="5694753" cy="3821115"/>
          </a:xfrm>
          <a:custGeom>
            <a:avLst/>
            <a:gdLst/>
            <a:ahLst/>
            <a:cxnLst/>
            <a:rect r="r" b="b" t="t" l="l"/>
            <a:pathLst>
              <a:path h="3821115" w="5694753">
                <a:moveTo>
                  <a:pt x="0" y="0"/>
                </a:moveTo>
                <a:lnTo>
                  <a:pt x="5694754" y="0"/>
                </a:lnTo>
                <a:lnTo>
                  <a:pt x="5694754" y="3821114"/>
                </a:lnTo>
                <a:lnTo>
                  <a:pt x="0" y="3821114"/>
                </a:lnTo>
                <a:lnTo>
                  <a:pt x="0" y="0"/>
                </a:lnTo>
                <a:close/>
              </a:path>
            </a:pathLst>
          </a:custGeom>
          <a:blipFill>
            <a:blip r:embed="rId6"/>
            <a:stretch>
              <a:fillRect l="0" t="0" r="0" b="0"/>
            </a:stretch>
          </a:blipFill>
        </p:spPr>
      </p:sp>
      <p:sp>
        <p:nvSpPr>
          <p:cNvPr name="TextBox 17" id="17"/>
          <p:cNvSpPr txBox="true"/>
          <p:nvPr/>
        </p:nvSpPr>
        <p:spPr>
          <a:xfrm rot="0">
            <a:off x="3775932" y="5893228"/>
            <a:ext cx="220173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Cấu hình thresholdt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777524"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71</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024519" y="2735882"/>
            <a:ext cx="5704562" cy="1843436"/>
          </a:xfrm>
          <a:custGeom>
            <a:avLst/>
            <a:gdLst/>
            <a:ahLst/>
            <a:cxnLst/>
            <a:rect r="r" b="b" t="t" l="l"/>
            <a:pathLst>
              <a:path h="1843436" w="5704562">
                <a:moveTo>
                  <a:pt x="0" y="0"/>
                </a:moveTo>
                <a:lnTo>
                  <a:pt x="5704562" y="0"/>
                </a:lnTo>
                <a:lnTo>
                  <a:pt x="5704562" y="1843436"/>
                </a:lnTo>
                <a:lnTo>
                  <a:pt x="0" y="1843436"/>
                </a:lnTo>
                <a:lnTo>
                  <a:pt x="0" y="0"/>
                </a:lnTo>
                <a:close/>
              </a:path>
            </a:pathLst>
          </a:custGeom>
          <a:blipFill>
            <a:blip r:embed="rId6"/>
            <a:stretch>
              <a:fillRect l="0" t="0" r="0" b="0"/>
            </a:stretch>
          </a:blipFill>
        </p:spPr>
      </p:sp>
      <p:sp>
        <p:nvSpPr>
          <p:cNvPr name="TextBox 17" id="17"/>
          <p:cNvSpPr txBox="true"/>
          <p:nvPr/>
        </p:nvSpPr>
        <p:spPr>
          <a:xfrm rot="0">
            <a:off x="3406553" y="5893228"/>
            <a:ext cx="2940495"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Đặt tên và thời gian kiểm tra</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564605"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72</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029423" y="1700894"/>
            <a:ext cx="5694753" cy="3913412"/>
          </a:xfrm>
          <a:custGeom>
            <a:avLst/>
            <a:gdLst/>
            <a:ahLst/>
            <a:cxnLst/>
            <a:rect r="r" b="b" t="t" l="l"/>
            <a:pathLst>
              <a:path h="3913412" w="5694753">
                <a:moveTo>
                  <a:pt x="0" y="0"/>
                </a:moveTo>
                <a:lnTo>
                  <a:pt x="5694754" y="0"/>
                </a:lnTo>
                <a:lnTo>
                  <a:pt x="5694754" y="3913412"/>
                </a:lnTo>
                <a:lnTo>
                  <a:pt x="0" y="3913412"/>
                </a:lnTo>
                <a:lnTo>
                  <a:pt x="0" y="0"/>
                </a:lnTo>
                <a:close/>
              </a:path>
            </a:pathLst>
          </a:custGeom>
          <a:blipFill>
            <a:blip r:embed="rId6"/>
            <a:stretch>
              <a:fillRect l="0" t="0" r="0" b="0"/>
            </a:stretch>
          </a:blipFill>
        </p:spPr>
      </p:sp>
      <p:sp>
        <p:nvSpPr>
          <p:cNvPr name="TextBox 17" id="17"/>
          <p:cNvSpPr txBox="true"/>
          <p:nvPr/>
        </p:nvSpPr>
        <p:spPr>
          <a:xfrm rot="0">
            <a:off x="3775932" y="5893228"/>
            <a:ext cx="2201736"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Cấu hình thresholdt</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888063"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73</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26561" y="1970240"/>
            <a:ext cx="9404709" cy="3371188"/>
          </a:xfrm>
          <a:custGeom>
            <a:avLst/>
            <a:gdLst/>
            <a:ahLst/>
            <a:cxnLst/>
            <a:rect r="r" b="b" t="t" l="l"/>
            <a:pathLst>
              <a:path h="3371188" w="9404709">
                <a:moveTo>
                  <a:pt x="0" y="0"/>
                </a:moveTo>
                <a:lnTo>
                  <a:pt x="9404709" y="0"/>
                </a:lnTo>
                <a:lnTo>
                  <a:pt x="9404709" y="3371189"/>
                </a:lnTo>
                <a:lnTo>
                  <a:pt x="0" y="3371189"/>
                </a:lnTo>
                <a:lnTo>
                  <a:pt x="0" y="0"/>
                </a:lnTo>
                <a:close/>
              </a:path>
            </a:pathLst>
          </a:custGeom>
          <a:blipFill>
            <a:blip r:embed="rId6"/>
            <a:stretch>
              <a:fillRect l="0" t="0" r="0" b="0"/>
            </a:stretch>
          </a:blipFill>
        </p:spPr>
      </p:sp>
      <p:sp>
        <p:nvSpPr>
          <p:cNvPr name="TextBox 17" id="17"/>
          <p:cNvSpPr txBox="true"/>
          <p:nvPr/>
        </p:nvSpPr>
        <p:spPr>
          <a:xfrm rot="0">
            <a:off x="4177602" y="5893228"/>
            <a:ext cx="139839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Snort Rule</a:t>
            </a:r>
          </a:p>
        </p:txBody>
      </p:sp>
      <p:sp>
        <p:nvSpPr>
          <p:cNvPr name="TextBox 18" id="18"/>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9" id="19"/>
          <p:cNvSpPr txBox="true"/>
          <p:nvPr/>
        </p:nvSpPr>
        <p:spPr>
          <a:xfrm rot="0">
            <a:off x="134017" y="1275470"/>
            <a:ext cx="8460677"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74</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359086" y="3976041"/>
            <a:ext cx="8862997" cy="2906324"/>
          </a:xfrm>
          <a:custGeom>
            <a:avLst/>
            <a:gdLst/>
            <a:ahLst/>
            <a:cxnLst/>
            <a:rect r="r" b="b" t="t" l="l"/>
            <a:pathLst>
              <a:path h="2906324" w="8862997">
                <a:moveTo>
                  <a:pt x="0" y="0"/>
                </a:moveTo>
                <a:lnTo>
                  <a:pt x="8862997" y="0"/>
                </a:lnTo>
                <a:lnTo>
                  <a:pt x="8862997" y="2906324"/>
                </a:lnTo>
                <a:lnTo>
                  <a:pt x="0" y="2906324"/>
                </a:lnTo>
                <a:lnTo>
                  <a:pt x="0" y="0"/>
                </a:lnTo>
                <a:close/>
              </a:path>
            </a:pathLst>
          </a:custGeom>
          <a:blipFill>
            <a:blip r:embed="rId6"/>
            <a:stretch>
              <a:fillRect l="0" t="0" r="0" b="0"/>
            </a:stretch>
          </a:blipFill>
        </p:spPr>
      </p:sp>
      <p:sp>
        <p:nvSpPr>
          <p:cNvPr name="Freeform 17" id="17"/>
          <p:cNvSpPr/>
          <p:nvPr/>
        </p:nvSpPr>
        <p:spPr>
          <a:xfrm flipH="false" flipV="false" rot="0">
            <a:off x="438815" y="1954285"/>
            <a:ext cx="8766145" cy="1899459"/>
          </a:xfrm>
          <a:custGeom>
            <a:avLst/>
            <a:gdLst/>
            <a:ahLst/>
            <a:cxnLst/>
            <a:rect r="r" b="b" t="t" l="l"/>
            <a:pathLst>
              <a:path h="1899459" w="8766145">
                <a:moveTo>
                  <a:pt x="0" y="0"/>
                </a:moveTo>
                <a:lnTo>
                  <a:pt x="8766145" y="0"/>
                </a:lnTo>
                <a:lnTo>
                  <a:pt x="8766145" y="1899460"/>
                </a:lnTo>
                <a:lnTo>
                  <a:pt x="0" y="1899460"/>
                </a:lnTo>
                <a:lnTo>
                  <a:pt x="0" y="0"/>
                </a:lnTo>
                <a:close/>
              </a:path>
            </a:pathLst>
          </a:custGeom>
          <a:blipFill>
            <a:blip r:embed="rId7"/>
            <a:stretch>
              <a:fillRect l="0" t="-6277" r="0" b="-6277"/>
            </a:stretch>
          </a:blipFill>
        </p:spPr>
      </p:sp>
      <p:sp>
        <p:nvSpPr>
          <p:cNvPr name="TextBox 18" id="18"/>
          <p:cNvSpPr txBox="true"/>
          <p:nvPr/>
        </p:nvSpPr>
        <p:spPr>
          <a:xfrm rot="0">
            <a:off x="4420902" y="5893228"/>
            <a:ext cx="911797" cy="273135"/>
          </a:xfrm>
          <a:prstGeom prst="rect">
            <a:avLst/>
          </a:prstGeom>
        </p:spPr>
        <p:txBody>
          <a:bodyPr anchor="t" rtlCol="false" tIns="0" lIns="0" bIns="0" rIns="0">
            <a:spAutoFit/>
          </a:bodyPr>
          <a:lstStyle/>
          <a:p>
            <a:pPr algn="ctr">
              <a:lnSpc>
                <a:spcPts val="2165"/>
              </a:lnSpc>
            </a:pPr>
            <a:r>
              <a:rPr lang="en-US" sz="1546">
                <a:solidFill>
                  <a:srgbClr val="051D64"/>
                </a:solidFill>
                <a:latin typeface="Roboto"/>
              </a:rPr>
              <a:t>Hình: Alert</a:t>
            </a:r>
          </a:p>
        </p:txBody>
      </p:sp>
      <p:sp>
        <p:nvSpPr>
          <p:cNvPr name="TextBox 19" id="19"/>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20" id="20"/>
          <p:cNvSpPr txBox="true"/>
          <p:nvPr/>
        </p:nvSpPr>
        <p:spPr>
          <a:xfrm rot="0">
            <a:off x="134017" y="1275470"/>
            <a:ext cx="8671064"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TextBox 21" id="21"/>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75</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912932" y="4397894"/>
            <a:ext cx="7927736" cy="2648349"/>
          </a:xfrm>
          <a:custGeom>
            <a:avLst/>
            <a:gdLst/>
            <a:ahLst/>
            <a:cxnLst/>
            <a:rect r="r" b="b" t="t" l="l"/>
            <a:pathLst>
              <a:path h="2648349" w="7927736">
                <a:moveTo>
                  <a:pt x="0" y="0"/>
                </a:moveTo>
                <a:lnTo>
                  <a:pt x="7927736" y="0"/>
                </a:lnTo>
                <a:lnTo>
                  <a:pt x="7927736" y="2648349"/>
                </a:lnTo>
                <a:lnTo>
                  <a:pt x="0" y="2648349"/>
                </a:lnTo>
                <a:lnTo>
                  <a:pt x="0" y="0"/>
                </a:lnTo>
                <a:close/>
              </a:path>
            </a:pathLst>
          </a:custGeom>
          <a:blipFill>
            <a:blip r:embed="rId6"/>
            <a:stretch>
              <a:fillRect l="0" t="0" r="0" b="0"/>
            </a:stretch>
          </a:blipFill>
        </p:spPr>
      </p:sp>
      <p:sp>
        <p:nvSpPr>
          <p:cNvPr name="TextBox 17" id="17"/>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8" id="18"/>
          <p:cNvSpPr txBox="true"/>
          <p:nvPr/>
        </p:nvSpPr>
        <p:spPr>
          <a:xfrm rot="0">
            <a:off x="134017" y="1275470"/>
            <a:ext cx="8460677"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a:t>
            </a:r>
            <a:r>
              <a:rPr lang="en-US" sz="1866">
                <a:solidFill>
                  <a:srgbClr val="000000"/>
                </a:solidFill>
                <a:latin typeface="Roboto Bold Italics"/>
              </a:rPr>
              <a:t> Phát hiện outbound attack thông qua phân tích log bằng ELK Stack</a:t>
            </a:r>
          </a:p>
        </p:txBody>
      </p:sp>
      <p:sp>
        <p:nvSpPr>
          <p:cNvPr name="Freeform 19" id="19"/>
          <p:cNvSpPr/>
          <p:nvPr/>
        </p:nvSpPr>
        <p:spPr>
          <a:xfrm flipH="false" flipV="false" rot="0">
            <a:off x="912932" y="1987169"/>
            <a:ext cx="7927736" cy="2208504"/>
          </a:xfrm>
          <a:custGeom>
            <a:avLst/>
            <a:gdLst/>
            <a:ahLst/>
            <a:cxnLst/>
            <a:rect r="r" b="b" t="t" l="l"/>
            <a:pathLst>
              <a:path h="2208504" w="7927736">
                <a:moveTo>
                  <a:pt x="0" y="0"/>
                </a:moveTo>
                <a:lnTo>
                  <a:pt x="7927736" y="0"/>
                </a:lnTo>
                <a:lnTo>
                  <a:pt x="7927736" y="2208503"/>
                </a:lnTo>
                <a:lnTo>
                  <a:pt x="0" y="2208503"/>
                </a:lnTo>
                <a:lnTo>
                  <a:pt x="0" y="0"/>
                </a:lnTo>
                <a:close/>
              </a:path>
            </a:pathLst>
          </a:custGeom>
          <a:blipFill>
            <a:blip r:embed="rId7"/>
            <a:stretch>
              <a:fillRect l="0" t="0" r="0" b="0"/>
            </a:stretch>
          </a:blipFill>
        </p:spPr>
      </p:sp>
      <p:sp>
        <p:nvSpPr>
          <p:cNvPr name="TextBox 20" id="20"/>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76</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955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58141" y="0"/>
            <a:ext cx="11950339" cy="784560"/>
            <a:chOff x="0" y="0"/>
            <a:chExt cx="15933786" cy="104608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472488" y="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226561" y="2552571"/>
            <a:ext cx="9410739" cy="3161503"/>
          </a:xfrm>
          <a:custGeom>
            <a:avLst/>
            <a:gdLst/>
            <a:ahLst/>
            <a:cxnLst/>
            <a:rect r="r" b="b" t="t" l="l"/>
            <a:pathLst>
              <a:path h="3161503" w="9410739">
                <a:moveTo>
                  <a:pt x="0" y="0"/>
                </a:moveTo>
                <a:lnTo>
                  <a:pt x="9410739" y="0"/>
                </a:lnTo>
                <a:lnTo>
                  <a:pt x="9410739" y="3161502"/>
                </a:lnTo>
                <a:lnTo>
                  <a:pt x="0" y="3161502"/>
                </a:lnTo>
                <a:lnTo>
                  <a:pt x="0" y="0"/>
                </a:lnTo>
                <a:close/>
              </a:path>
            </a:pathLst>
          </a:custGeom>
          <a:blipFill>
            <a:blip r:embed="rId6"/>
            <a:stretch>
              <a:fillRect l="0" t="0" r="0" b="0"/>
            </a:stretch>
          </a:blipFill>
        </p:spPr>
      </p:sp>
      <p:sp>
        <p:nvSpPr>
          <p:cNvPr name="TextBox 17" id="17"/>
          <p:cNvSpPr txBox="true"/>
          <p:nvPr/>
        </p:nvSpPr>
        <p:spPr>
          <a:xfrm rot="0">
            <a:off x="226561" y="652535"/>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3. TRIỂN KHAI THỰC NGHIỆM</a:t>
            </a:r>
          </a:p>
        </p:txBody>
      </p:sp>
      <p:sp>
        <p:nvSpPr>
          <p:cNvPr name="TextBox 18" id="18"/>
          <p:cNvSpPr txBox="true"/>
          <p:nvPr/>
        </p:nvSpPr>
        <p:spPr>
          <a:xfrm rot="0">
            <a:off x="134017" y="1275470"/>
            <a:ext cx="8470123"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Kịch bản 7: Phát hiện outbound attack thông qua phân tích log bằng ELK Stack</a:t>
            </a:r>
          </a:p>
        </p:txBody>
      </p:sp>
      <p:sp>
        <p:nvSpPr>
          <p:cNvPr name="TextBox 19" id="19"/>
          <p:cNvSpPr txBox="true"/>
          <p:nvPr/>
        </p:nvSpPr>
        <p:spPr>
          <a:xfrm rot="0">
            <a:off x="9022080" y="9286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23091" y="6717100"/>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1049936"/>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149225" y="1693191"/>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d. Tính năng Search and Analyze</a:t>
            </a:r>
          </a:p>
        </p:txBody>
      </p:sp>
      <p:sp>
        <p:nvSpPr>
          <p:cNvPr name="TextBox 5" id="5"/>
          <p:cNvSpPr txBox="true"/>
          <p:nvPr/>
        </p:nvSpPr>
        <p:spPr>
          <a:xfrm rot="0">
            <a:off x="149225" y="2475148"/>
            <a:ext cx="9518875" cy="2642606"/>
          </a:xfrm>
          <a:prstGeom prst="rect">
            <a:avLst/>
          </a:prstGeom>
        </p:spPr>
        <p:txBody>
          <a:bodyPr anchor="t" rtlCol="false" tIns="0" lIns="0" bIns="0" rIns="0">
            <a:spAutoFit/>
          </a:bodyPr>
          <a:lstStyle/>
          <a:p>
            <a:pPr algn="just" marL="335962" indent="-167981" lvl="1">
              <a:lnSpc>
                <a:spcPts val="3034"/>
              </a:lnSpc>
              <a:buFont typeface="Arial"/>
              <a:buChar char="•"/>
            </a:pPr>
            <a:r>
              <a:rPr lang="en-US" sz="1556">
                <a:solidFill>
                  <a:srgbClr val="000000"/>
                </a:solidFill>
                <a:latin typeface="Roboto Bold"/>
              </a:rPr>
              <a:t>Full-text search:</a:t>
            </a:r>
            <a:r>
              <a:rPr lang="en-US" sz="1556">
                <a:solidFill>
                  <a:srgbClr val="000000"/>
                </a:solidFill>
                <a:latin typeface="Roboto"/>
              </a:rPr>
              <a:t> Khả năng điều chỉnh điểm phù hợp, DSL truy vấn tiên tiến và loạt các tính năng tăng cường tìm kiếm.</a:t>
            </a:r>
          </a:p>
          <a:p>
            <a:pPr algn="just" marL="335962" indent="-167981" lvl="1">
              <a:lnSpc>
                <a:spcPts val="3034"/>
              </a:lnSpc>
              <a:buFont typeface="Arial"/>
              <a:buChar char="•"/>
            </a:pPr>
            <a:r>
              <a:rPr lang="en-US" sz="1556">
                <a:solidFill>
                  <a:srgbClr val="000000"/>
                </a:solidFill>
                <a:latin typeface="Roboto Bold"/>
              </a:rPr>
              <a:t>Analytics: </a:t>
            </a:r>
            <a:r>
              <a:rPr lang="en-US" sz="1556">
                <a:solidFill>
                  <a:srgbClr val="000000"/>
                </a:solidFill>
                <a:latin typeface="Roboto"/>
              </a:rPr>
              <a:t>Bằng cách tổng hợp kết quả, tìm ra mối quan hệ giữa các tài liệu hoặc tạo cảnh báo dựa trên giá trị ngưỡng.</a:t>
            </a:r>
          </a:p>
          <a:p>
            <a:pPr algn="just" marL="335962" indent="-167981" lvl="1">
              <a:lnSpc>
                <a:spcPts val="3034"/>
              </a:lnSpc>
              <a:buFont typeface="Arial"/>
              <a:buChar char="•"/>
            </a:pPr>
            <a:r>
              <a:rPr lang="en-US" sz="1556">
                <a:solidFill>
                  <a:srgbClr val="000000"/>
                </a:solidFill>
                <a:latin typeface="Roboto Bold"/>
              </a:rPr>
              <a:t>Machine Learning: </a:t>
            </a:r>
            <a:r>
              <a:rPr lang="en-US" sz="1556">
                <a:solidFill>
                  <a:srgbClr val="000000"/>
                </a:solidFill>
                <a:latin typeface="Roboto"/>
              </a:rPr>
              <a:t>Mô hình hóa hành vi dữ liệu Elasticsearch - xu hướng trong thời gian thực để xác định các vấn đề nhanh hơn, đưa ra dự đoán.</a:t>
            </a:r>
          </a:p>
          <a:p>
            <a:pPr algn="just" marL="335962" indent="-167981" lvl="1">
              <a:lnSpc>
                <a:spcPts val="3034"/>
              </a:lnSpc>
              <a:buFont typeface="Arial"/>
              <a:buChar char="•"/>
            </a:pPr>
            <a:r>
              <a:rPr lang="en-US" sz="1556">
                <a:solidFill>
                  <a:srgbClr val="000000"/>
                </a:solidFill>
                <a:latin typeface="Roboto Bold"/>
              </a:rPr>
              <a:t>Elastic APM: </a:t>
            </a:r>
            <a:r>
              <a:rPr lang="en-US" sz="1556">
                <a:solidFill>
                  <a:srgbClr val="000000"/>
                </a:solidFill>
                <a:latin typeface="Roboto"/>
              </a:rPr>
              <a:t>Bức tranh tổng thể để nhanh chóng sửa các vấn đề.</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06</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570716" y="6574225"/>
            <a:ext cx="3268487" cy="1220533"/>
          </a:xfrm>
          <a:custGeom>
            <a:avLst/>
            <a:gdLst/>
            <a:ahLst/>
            <a:cxnLst/>
            <a:rect r="r" b="b" t="t" l="l"/>
            <a:pathLst>
              <a:path h="1220533" w="3268487">
                <a:moveTo>
                  <a:pt x="3268488" y="0"/>
                </a:moveTo>
                <a:lnTo>
                  <a:pt x="0" y="0"/>
                </a:lnTo>
                <a:lnTo>
                  <a:pt x="0" y="1220533"/>
                </a:lnTo>
                <a:lnTo>
                  <a:pt x="3268488" y="1220533"/>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446266" y="0"/>
            <a:ext cx="11950339" cy="953895"/>
            <a:chOff x="0" y="0"/>
            <a:chExt cx="15933786" cy="1271860"/>
          </a:xfrm>
        </p:grpSpPr>
        <p:grpSp>
          <p:nvGrpSpPr>
            <p:cNvPr name="Group 4" id="4"/>
            <p:cNvGrpSpPr/>
            <p:nvPr/>
          </p:nvGrpSpPr>
          <p:grpSpPr>
            <a:xfrm rot="0">
              <a:off x="0" y="0"/>
              <a:ext cx="15933786" cy="593575"/>
              <a:chOff x="0" y="0"/>
              <a:chExt cx="5901402" cy="219842"/>
            </a:xfrm>
          </p:grpSpPr>
          <p:sp>
            <p:nvSpPr>
              <p:cNvPr name="Freeform 5" id="5"/>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6" id="6"/>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7" id="7"/>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8" id="8"/>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9" id="9"/>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0" id="10"/>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5" id="15"/>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6" id="16"/>
          <p:cNvSpPr txBox="true"/>
          <p:nvPr/>
        </p:nvSpPr>
        <p:spPr>
          <a:xfrm rot="0">
            <a:off x="161101" y="622792"/>
            <a:ext cx="5919036"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4. TỔNG KẾT VÀ ĐÁNH GIÁ</a:t>
            </a:r>
          </a:p>
        </p:txBody>
      </p:sp>
      <p:sp>
        <p:nvSpPr>
          <p:cNvPr name="TextBox 17" id="17"/>
          <p:cNvSpPr txBox="true"/>
          <p:nvPr/>
        </p:nvSpPr>
        <p:spPr>
          <a:xfrm rot="0">
            <a:off x="253784" y="1594350"/>
            <a:ext cx="8856172" cy="4988459"/>
          </a:xfrm>
          <a:prstGeom prst="rect">
            <a:avLst/>
          </a:prstGeom>
        </p:spPr>
        <p:txBody>
          <a:bodyPr anchor="t" rtlCol="false" tIns="0" lIns="0" bIns="0" rIns="0">
            <a:spAutoFit/>
          </a:bodyPr>
          <a:lstStyle/>
          <a:p>
            <a:pPr algn="just" marL="310389" indent="-155195" lvl="1">
              <a:lnSpc>
                <a:spcPts val="3320"/>
              </a:lnSpc>
              <a:buFont typeface="Arial"/>
              <a:buChar char="•"/>
            </a:pPr>
            <a:r>
              <a:rPr lang="en-US" sz="1437">
                <a:solidFill>
                  <a:srgbClr val="03060B"/>
                </a:solidFill>
                <a:latin typeface="Roboto Bold"/>
              </a:rPr>
              <a:t>Tính linh hoạt: </a:t>
            </a:r>
            <a:r>
              <a:rPr lang="en-US" sz="1437">
                <a:solidFill>
                  <a:srgbClr val="03060B"/>
                </a:solidFill>
                <a:latin typeface="Roboto"/>
              </a:rPr>
              <a:t>Khả năng thu thập dữ liệu từ nhiều nguồn log khác nhau giúp ELK Stack trở nên linh hoạt và đa dạng trong việc xử lý dữ liệu.</a:t>
            </a:r>
          </a:p>
          <a:p>
            <a:pPr algn="just" marL="310389" indent="-155195" lvl="1">
              <a:lnSpc>
                <a:spcPts val="3320"/>
              </a:lnSpc>
              <a:buFont typeface="Arial"/>
              <a:buChar char="•"/>
            </a:pPr>
            <a:r>
              <a:rPr lang="en-US" sz="1437">
                <a:solidFill>
                  <a:srgbClr val="03060B"/>
                </a:solidFill>
                <a:latin typeface="Roboto Bold"/>
              </a:rPr>
              <a:t>Tối ưu hóa dữ liệu:</a:t>
            </a:r>
            <a:r>
              <a:rPr lang="en-US" sz="1437">
                <a:solidFill>
                  <a:srgbClr val="03060B"/>
                </a:solidFill>
                <a:latin typeface="Roboto"/>
              </a:rPr>
              <a:t> Lọc dữ liệu giúp giảm dung lượng lưu trữ và tăng tốc độ truy vấn bằng cách loại bỏ các thông tin không cần thiết.</a:t>
            </a:r>
          </a:p>
          <a:p>
            <a:pPr algn="just" marL="310389" indent="-155195" lvl="1">
              <a:lnSpc>
                <a:spcPts val="3320"/>
              </a:lnSpc>
              <a:buFont typeface="Arial"/>
              <a:buChar char="•"/>
            </a:pPr>
            <a:r>
              <a:rPr lang="en-US" sz="1437">
                <a:solidFill>
                  <a:srgbClr val="03060B"/>
                </a:solidFill>
                <a:latin typeface="Roboto Bold"/>
              </a:rPr>
              <a:t>Tùy chỉnh theo nhu Cầu: </a:t>
            </a:r>
            <a:r>
              <a:rPr lang="en-US" sz="1437">
                <a:solidFill>
                  <a:srgbClr val="03060B"/>
                </a:solidFill>
                <a:latin typeface="Roboto"/>
              </a:rPr>
              <a:t>Người dùng có thể tạo ra các bảng điều khiển phù hợp với nhu cầu cụ thể của họ, hiển thị thông tin một cách rõ ràng và dễ hiểu.</a:t>
            </a:r>
          </a:p>
          <a:p>
            <a:pPr algn="just" marL="310389" indent="-155195" lvl="1">
              <a:lnSpc>
                <a:spcPts val="3320"/>
              </a:lnSpc>
              <a:buFont typeface="Arial"/>
              <a:buChar char="•"/>
            </a:pPr>
            <a:r>
              <a:rPr lang="en-US" sz="1437">
                <a:solidFill>
                  <a:srgbClr val="03060B"/>
                </a:solidFill>
                <a:latin typeface="Roboto Bold"/>
              </a:rPr>
              <a:t>Tăng cường tự động hóa: </a:t>
            </a:r>
            <a:r>
              <a:rPr lang="en-US" sz="1437">
                <a:solidFill>
                  <a:srgbClr val="03060B"/>
                </a:solidFill>
                <a:latin typeface="Roboto"/>
              </a:rPr>
              <a:t>Tích hợp Machine Learning vào quy trình giải quyết sự cố để giảm thiểu thời gian phản ứng và tăng cường khả năng tự động hóa.</a:t>
            </a:r>
          </a:p>
          <a:p>
            <a:pPr algn="just" marL="310389" indent="-155195" lvl="1">
              <a:lnSpc>
                <a:spcPts val="3320"/>
              </a:lnSpc>
              <a:buFont typeface="Arial"/>
              <a:buChar char="•"/>
            </a:pPr>
            <a:r>
              <a:rPr lang="en-US" sz="1437">
                <a:solidFill>
                  <a:srgbClr val="03060B"/>
                </a:solidFill>
                <a:latin typeface="Roboto Bold"/>
              </a:rPr>
              <a:t>Phát hiện sớm sự Cố: </a:t>
            </a:r>
            <a:r>
              <a:rPr lang="en-US" sz="1437">
                <a:solidFill>
                  <a:srgbClr val="03060B"/>
                </a:solidFill>
                <a:latin typeface="Roboto"/>
              </a:rPr>
              <a:t>Cảnh báo bất thường giúp phát hiện các sự kiện không mong muốn hoặc bất thường trong hệ thống một cách nhanh chóng.</a:t>
            </a:r>
          </a:p>
          <a:p>
            <a:pPr algn="just" marL="310389" indent="-155195" lvl="1">
              <a:lnSpc>
                <a:spcPts val="3320"/>
              </a:lnSpc>
              <a:buFont typeface="Arial"/>
              <a:buChar char="•"/>
            </a:pPr>
            <a:r>
              <a:rPr lang="en-US" sz="1437">
                <a:solidFill>
                  <a:srgbClr val="03060B"/>
                </a:solidFill>
                <a:latin typeface="Roboto Bold"/>
              </a:rPr>
              <a:t>Tăng cường phản ứng: </a:t>
            </a:r>
            <a:r>
              <a:rPr lang="en-US" sz="1437">
                <a:solidFill>
                  <a:srgbClr val="03060B"/>
                </a:solidFill>
                <a:latin typeface="Roboto"/>
              </a:rPr>
              <a:t>Tự động gửi thông báo qua email giúp người quản trị và nhóm phụ trách phản ứng nhanh chóng khi có sự cố xảy ra.</a:t>
            </a:r>
          </a:p>
        </p:txBody>
      </p:sp>
      <p:sp>
        <p:nvSpPr>
          <p:cNvPr name="TextBox 18" id="18"/>
          <p:cNvSpPr txBox="true"/>
          <p:nvPr/>
        </p:nvSpPr>
        <p:spPr>
          <a:xfrm rot="0">
            <a:off x="1746371" y="1296806"/>
            <a:ext cx="6260858" cy="265515"/>
          </a:xfrm>
          <a:prstGeom prst="rect">
            <a:avLst/>
          </a:prstGeom>
        </p:spPr>
        <p:txBody>
          <a:bodyPr anchor="t" rtlCol="false" tIns="0" lIns="0" bIns="0" rIns="0">
            <a:spAutoFit/>
          </a:bodyPr>
          <a:lstStyle/>
          <a:p>
            <a:pPr algn="ctr">
              <a:lnSpc>
                <a:spcPts val="2165"/>
              </a:lnSpc>
              <a:spcBef>
                <a:spcPct val="0"/>
              </a:spcBef>
            </a:pPr>
            <a:r>
              <a:rPr lang="en-US" sz="1546">
                <a:solidFill>
                  <a:srgbClr val="000000"/>
                </a:solidFill>
                <a:latin typeface="Roboto Bold"/>
              </a:rPr>
              <a:t>Thông qua triển khai 7 kịch bản trên cho ELK Stack đã thể hiện :</a:t>
            </a:r>
          </a:p>
        </p:txBody>
      </p:sp>
      <p:sp>
        <p:nvSpPr>
          <p:cNvPr name="TextBox 19" id="19"/>
          <p:cNvSpPr txBox="true"/>
          <p:nvPr/>
        </p:nvSpPr>
        <p:spPr>
          <a:xfrm rot="0">
            <a:off x="9022080" y="262199"/>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78</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1381488" y="3988658"/>
            <a:ext cx="3562098" cy="1330174"/>
          </a:xfrm>
          <a:custGeom>
            <a:avLst/>
            <a:gdLst/>
            <a:ahLst/>
            <a:cxnLst/>
            <a:rect r="r" b="b" t="t" l="l"/>
            <a:pathLst>
              <a:path h="1330174" w="3562098">
                <a:moveTo>
                  <a:pt x="0" y="1330173"/>
                </a:moveTo>
                <a:lnTo>
                  <a:pt x="3562097" y="1330173"/>
                </a:lnTo>
                <a:lnTo>
                  <a:pt x="3562097" y="0"/>
                </a:lnTo>
                <a:lnTo>
                  <a:pt x="0" y="0"/>
                </a:lnTo>
                <a:lnTo>
                  <a:pt x="0" y="1330173"/>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4954655"/>
            <a:ext cx="9753600" cy="2360545"/>
            <a:chOff x="0" y="0"/>
            <a:chExt cx="13004800" cy="3147393"/>
          </a:xfrm>
        </p:grpSpPr>
        <p:pic>
          <p:nvPicPr>
            <p:cNvPr name="Picture 4" id="4"/>
            <p:cNvPicPr>
              <a:picLocks noChangeAspect="true"/>
            </p:cNvPicPr>
            <p:nvPr/>
          </p:nvPicPr>
          <p:blipFill>
            <a:blip r:embed="rId4"/>
            <a:srcRect l="0" t="31837" r="0" b="31837"/>
            <a:stretch>
              <a:fillRect/>
            </a:stretch>
          </p:blipFill>
          <p:spPr>
            <a:xfrm flipH="false" flipV="false">
              <a:off x="0" y="0"/>
              <a:ext cx="13004800" cy="3147393"/>
            </a:xfrm>
            <a:prstGeom prst="rect">
              <a:avLst/>
            </a:prstGeom>
          </p:spPr>
        </p:pic>
      </p:grpSp>
      <p:sp>
        <p:nvSpPr>
          <p:cNvPr name="Freeform 5" id="5"/>
          <p:cNvSpPr/>
          <p:nvPr/>
        </p:nvSpPr>
        <p:spPr>
          <a:xfrm flipH="false" flipV="false" rot="0">
            <a:off x="-480394" y="-576362"/>
            <a:ext cx="10233994" cy="1918874"/>
          </a:xfrm>
          <a:custGeom>
            <a:avLst/>
            <a:gdLst/>
            <a:ahLst/>
            <a:cxnLst/>
            <a:rect r="r" b="b" t="t" l="l"/>
            <a:pathLst>
              <a:path h="1918874" w="10233994">
                <a:moveTo>
                  <a:pt x="0" y="0"/>
                </a:moveTo>
                <a:lnTo>
                  <a:pt x="10233994" y="0"/>
                </a:lnTo>
                <a:lnTo>
                  <a:pt x="10233994" y="1918873"/>
                </a:lnTo>
                <a:lnTo>
                  <a:pt x="0" y="1918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a:off x="8265190" y="4666120"/>
            <a:ext cx="200046" cy="234102"/>
          </a:xfrm>
          <a:prstGeom prst="line">
            <a:avLst/>
          </a:prstGeom>
          <a:ln cap="flat" w="38100">
            <a:solidFill>
              <a:srgbClr val="F9B680"/>
            </a:solidFill>
            <a:prstDash val="solid"/>
            <a:headEnd type="none" len="sm" w="sm"/>
            <a:tailEnd type="none" len="sm" w="sm"/>
          </a:ln>
        </p:spPr>
      </p:sp>
      <p:sp>
        <p:nvSpPr>
          <p:cNvPr name="AutoShape 7" id="7"/>
          <p:cNvSpPr/>
          <p:nvPr/>
        </p:nvSpPr>
        <p:spPr>
          <a:xfrm>
            <a:off x="8447173" y="4666120"/>
            <a:ext cx="200046" cy="234102"/>
          </a:xfrm>
          <a:prstGeom prst="line">
            <a:avLst/>
          </a:prstGeom>
          <a:ln cap="flat" w="38100">
            <a:solidFill>
              <a:srgbClr val="F9B680"/>
            </a:solidFill>
            <a:prstDash val="solid"/>
            <a:headEnd type="none" len="sm" w="sm"/>
            <a:tailEnd type="none" len="sm" w="sm"/>
          </a:ln>
        </p:spPr>
      </p:sp>
      <p:sp>
        <p:nvSpPr>
          <p:cNvPr name="AutoShape 8" id="8"/>
          <p:cNvSpPr/>
          <p:nvPr/>
        </p:nvSpPr>
        <p:spPr>
          <a:xfrm>
            <a:off x="8629156" y="4666120"/>
            <a:ext cx="200046" cy="234102"/>
          </a:xfrm>
          <a:prstGeom prst="line">
            <a:avLst/>
          </a:prstGeom>
          <a:ln cap="flat" w="38100">
            <a:solidFill>
              <a:srgbClr val="F9B680"/>
            </a:solidFill>
            <a:prstDash val="solid"/>
            <a:headEnd type="none" len="sm" w="sm"/>
            <a:tailEnd type="none" len="sm" w="sm"/>
          </a:ln>
        </p:spPr>
      </p:sp>
      <p:sp>
        <p:nvSpPr>
          <p:cNvPr name="AutoShape 9" id="9"/>
          <p:cNvSpPr/>
          <p:nvPr/>
        </p:nvSpPr>
        <p:spPr>
          <a:xfrm>
            <a:off x="8811140" y="4666120"/>
            <a:ext cx="200046" cy="234102"/>
          </a:xfrm>
          <a:prstGeom prst="line">
            <a:avLst/>
          </a:prstGeom>
          <a:ln cap="flat" w="38100">
            <a:solidFill>
              <a:srgbClr val="F9B680"/>
            </a:solidFill>
            <a:prstDash val="solid"/>
            <a:headEnd type="none" len="sm" w="sm"/>
            <a:tailEnd type="none" len="sm" w="sm"/>
          </a:ln>
        </p:spPr>
      </p:sp>
      <p:sp>
        <p:nvSpPr>
          <p:cNvPr name="AutoShape 10" id="10"/>
          <p:cNvSpPr/>
          <p:nvPr/>
        </p:nvSpPr>
        <p:spPr>
          <a:xfrm>
            <a:off x="8993123" y="4666120"/>
            <a:ext cx="200046" cy="234102"/>
          </a:xfrm>
          <a:prstGeom prst="line">
            <a:avLst/>
          </a:prstGeom>
          <a:ln cap="flat" w="38100">
            <a:solidFill>
              <a:srgbClr val="F9B680"/>
            </a:solidFill>
            <a:prstDash val="solid"/>
            <a:headEnd type="none" len="sm" w="sm"/>
            <a:tailEnd type="none" len="sm" w="sm"/>
          </a:ln>
        </p:spPr>
      </p:sp>
      <p:sp>
        <p:nvSpPr>
          <p:cNvPr name="AutoShape 11" id="11"/>
          <p:cNvSpPr/>
          <p:nvPr/>
        </p:nvSpPr>
        <p:spPr>
          <a:xfrm>
            <a:off x="9175106" y="4666120"/>
            <a:ext cx="200046" cy="234102"/>
          </a:xfrm>
          <a:prstGeom prst="line">
            <a:avLst/>
          </a:prstGeom>
          <a:ln cap="flat" w="38100">
            <a:solidFill>
              <a:srgbClr val="F9B680"/>
            </a:solidFill>
            <a:prstDash val="solid"/>
            <a:headEnd type="none" len="sm" w="sm"/>
            <a:tailEnd type="none" len="sm" w="sm"/>
          </a:ln>
        </p:spPr>
      </p:sp>
      <p:sp>
        <p:nvSpPr>
          <p:cNvPr name="AutoShape 12" id="12"/>
          <p:cNvSpPr/>
          <p:nvPr/>
        </p:nvSpPr>
        <p:spPr>
          <a:xfrm>
            <a:off x="9357089" y="4666120"/>
            <a:ext cx="200046" cy="234102"/>
          </a:xfrm>
          <a:prstGeom prst="line">
            <a:avLst/>
          </a:prstGeom>
          <a:ln cap="flat" w="38100">
            <a:solidFill>
              <a:srgbClr val="F9B680"/>
            </a:solidFill>
            <a:prstDash val="solid"/>
            <a:headEnd type="none" len="sm" w="sm"/>
            <a:tailEnd type="none" len="sm" w="sm"/>
          </a:ln>
        </p:spPr>
      </p:sp>
      <p:sp>
        <p:nvSpPr>
          <p:cNvPr name="AutoShape 13" id="13"/>
          <p:cNvSpPr/>
          <p:nvPr/>
        </p:nvSpPr>
        <p:spPr>
          <a:xfrm>
            <a:off x="9539072" y="4666120"/>
            <a:ext cx="200046" cy="234102"/>
          </a:xfrm>
          <a:prstGeom prst="line">
            <a:avLst/>
          </a:prstGeom>
          <a:ln cap="flat" w="38100">
            <a:solidFill>
              <a:srgbClr val="F9B680"/>
            </a:solidFill>
            <a:prstDash val="solid"/>
            <a:headEnd type="none" len="sm" w="sm"/>
            <a:tailEnd type="none" len="sm" w="sm"/>
          </a:ln>
        </p:spPr>
      </p:sp>
      <p:sp>
        <p:nvSpPr>
          <p:cNvPr name="TextBox 14" id="14"/>
          <p:cNvSpPr txBox="true"/>
          <p:nvPr/>
        </p:nvSpPr>
        <p:spPr>
          <a:xfrm rot="0">
            <a:off x="869995" y="2505259"/>
            <a:ext cx="8013609" cy="737235"/>
          </a:xfrm>
          <a:prstGeom prst="rect">
            <a:avLst/>
          </a:prstGeom>
        </p:spPr>
        <p:txBody>
          <a:bodyPr anchor="t" rtlCol="false" tIns="0" lIns="0" bIns="0" rIns="0">
            <a:spAutoFit/>
          </a:bodyPr>
          <a:lstStyle/>
          <a:p>
            <a:pPr algn="ctr">
              <a:lnSpc>
                <a:spcPts val="5888"/>
              </a:lnSpc>
            </a:pPr>
            <a:r>
              <a:rPr lang="en-US" sz="4906">
                <a:solidFill>
                  <a:srgbClr val="051D64"/>
                </a:solidFill>
                <a:latin typeface="Oswald Bold"/>
              </a:rPr>
              <a:t>THANK YOU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5400000">
            <a:off x="7475466" y="6740913"/>
            <a:ext cx="3268487" cy="1220533"/>
          </a:xfrm>
          <a:custGeom>
            <a:avLst/>
            <a:gdLst/>
            <a:ahLst/>
            <a:cxnLst/>
            <a:rect r="r" b="b" t="t" l="l"/>
            <a:pathLst>
              <a:path h="1220533" w="3268487">
                <a:moveTo>
                  <a:pt x="3268488" y="0"/>
                </a:moveTo>
                <a:lnTo>
                  <a:pt x="0" y="0"/>
                </a:lnTo>
                <a:lnTo>
                  <a:pt x="0" y="1220532"/>
                </a:lnTo>
                <a:lnTo>
                  <a:pt x="3268488" y="1220532"/>
                </a:lnTo>
                <a:lnTo>
                  <a:pt x="3268488"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49225" y="622360"/>
            <a:ext cx="5196491" cy="518160"/>
          </a:xfrm>
          <a:prstGeom prst="rect">
            <a:avLst/>
          </a:prstGeom>
        </p:spPr>
        <p:txBody>
          <a:bodyPr anchor="t" rtlCol="false" tIns="0" lIns="0" bIns="0" rIns="0">
            <a:spAutoFit/>
          </a:bodyPr>
          <a:lstStyle/>
          <a:p>
            <a:pPr algn="l">
              <a:lnSpc>
                <a:spcPts val="4095"/>
              </a:lnSpc>
            </a:pPr>
            <a:r>
              <a:rPr lang="en-US" sz="3413">
                <a:solidFill>
                  <a:srgbClr val="051D64"/>
                </a:solidFill>
                <a:latin typeface="Oswald Bold"/>
              </a:rPr>
              <a:t>1. ELK STACK</a:t>
            </a:r>
          </a:p>
        </p:txBody>
      </p:sp>
      <p:sp>
        <p:nvSpPr>
          <p:cNvPr name="TextBox 4" id="4"/>
          <p:cNvSpPr txBox="true"/>
          <p:nvPr/>
        </p:nvSpPr>
        <p:spPr>
          <a:xfrm rot="0">
            <a:off x="149225" y="1265615"/>
            <a:ext cx="8093141" cy="330412"/>
          </a:xfrm>
          <a:prstGeom prst="rect">
            <a:avLst/>
          </a:prstGeom>
        </p:spPr>
        <p:txBody>
          <a:bodyPr anchor="t" rtlCol="false" tIns="0" lIns="0" bIns="0" rIns="0">
            <a:spAutoFit/>
          </a:bodyPr>
          <a:lstStyle/>
          <a:p>
            <a:pPr algn="just">
              <a:lnSpc>
                <a:spcPts val="2613"/>
              </a:lnSpc>
              <a:spcBef>
                <a:spcPct val="0"/>
              </a:spcBef>
            </a:pPr>
            <a:r>
              <a:rPr lang="en-US" sz="1866">
                <a:solidFill>
                  <a:srgbClr val="000000"/>
                </a:solidFill>
                <a:latin typeface="Roboto Bold Italics"/>
              </a:rPr>
              <a:t> e. Tính năng Explore and visualize</a:t>
            </a:r>
          </a:p>
        </p:txBody>
      </p:sp>
      <p:sp>
        <p:nvSpPr>
          <p:cNvPr name="TextBox 5" id="5"/>
          <p:cNvSpPr txBox="true"/>
          <p:nvPr/>
        </p:nvSpPr>
        <p:spPr>
          <a:xfrm rot="0">
            <a:off x="149225" y="1815103"/>
            <a:ext cx="9055735" cy="4468362"/>
          </a:xfrm>
          <a:prstGeom prst="rect">
            <a:avLst/>
          </a:prstGeom>
        </p:spPr>
        <p:txBody>
          <a:bodyPr anchor="t" rtlCol="false" tIns="0" lIns="0" bIns="0" rIns="0">
            <a:spAutoFit/>
          </a:bodyPr>
          <a:lstStyle/>
          <a:p>
            <a:pPr algn="just" marL="335962" indent="-167981" lvl="1">
              <a:lnSpc>
                <a:spcPts val="3283"/>
              </a:lnSpc>
              <a:buFont typeface="Arial"/>
              <a:buChar char="•"/>
            </a:pPr>
            <a:r>
              <a:rPr lang="en-US" sz="1556">
                <a:solidFill>
                  <a:srgbClr val="000000"/>
                </a:solidFill>
                <a:latin typeface="Roboto Bold"/>
              </a:rPr>
              <a:t>Visualizations:</a:t>
            </a:r>
            <a:r>
              <a:rPr lang="en-US" sz="1556">
                <a:solidFill>
                  <a:srgbClr val="000000"/>
                </a:solidFill>
                <a:latin typeface="Roboto"/>
              </a:rPr>
              <a:t> Tạo đồ thị hiển thị xu hướng, đỉnh và sụt giảm.</a:t>
            </a:r>
          </a:p>
          <a:p>
            <a:pPr algn="just" marL="335962" indent="-167981" lvl="1">
              <a:lnSpc>
                <a:spcPts val="3283"/>
              </a:lnSpc>
              <a:buFont typeface="Arial"/>
              <a:buChar char="•"/>
            </a:pPr>
            <a:r>
              <a:rPr lang="en-US" sz="1556">
                <a:solidFill>
                  <a:srgbClr val="000000"/>
                </a:solidFill>
                <a:latin typeface="Roboto Bold"/>
              </a:rPr>
              <a:t>Share and collaborate: </a:t>
            </a:r>
            <a:r>
              <a:rPr lang="en-US" sz="1556">
                <a:solidFill>
                  <a:srgbClr val="000000"/>
                </a:solidFill>
                <a:latin typeface="Roboto"/>
              </a:rPr>
              <a:t>Nhúng một Dashboard, chia sẻ liên kết hoặc xuất ra các tệp PDF, PNG hoặc CSV và gửi như tệp đính kèm.</a:t>
            </a:r>
          </a:p>
          <a:p>
            <a:pPr algn="just" marL="335962" indent="-167981" lvl="1">
              <a:lnSpc>
                <a:spcPts val="3283"/>
              </a:lnSpc>
              <a:buFont typeface="Arial"/>
              <a:buChar char="•"/>
            </a:pPr>
            <a:r>
              <a:rPr lang="en-US" sz="1556">
                <a:solidFill>
                  <a:srgbClr val="000000"/>
                </a:solidFill>
                <a:latin typeface="Roboto Bold"/>
              </a:rPr>
              <a:t>Elastic Maps: </a:t>
            </a:r>
            <a:r>
              <a:rPr lang="en-US" sz="1556">
                <a:solidFill>
                  <a:srgbClr val="000000"/>
                </a:solidFill>
                <a:latin typeface="Roboto"/>
              </a:rPr>
              <a:t>Phân tích dữ liệu địa lý với quy mô lớn, tốc độ và thời gian thực.</a:t>
            </a:r>
          </a:p>
          <a:p>
            <a:pPr algn="just" marL="335962" indent="-167981" lvl="1">
              <a:lnSpc>
                <a:spcPts val="3283"/>
              </a:lnSpc>
              <a:buFont typeface="Arial"/>
              <a:buChar char="•"/>
            </a:pPr>
            <a:r>
              <a:rPr lang="en-US" sz="1556">
                <a:solidFill>
                  <a:srgbClr val="000000"/>
                </a:solidFill>
                <a:latin typeface="Roboto Bold"/>
              </a:rPr>
              <a:t>Elastic Logs: </a:t>
            </a:r>
            <a:r>
              <a:rPr lang="en-US" sz="1556">
                <a:solidFill>
                  <a:srgbClr val="000000"/>
                </a:solidFill>
                <a:latin typeface="Roboto"/>
              </a:rPr>
              <a:t>Gửi logs với Filebeat và Winlogbeat, lưu trữ vào Elasticsearch và hiển thị tất cả trong Kibana chỉ trong vài phút.</a:t>
            </a:r>
          </a:p>
          <a:p>
            <a:pPr algn="just" marL="335962" indent="-167981" lvl="1">
              <a:lnSpc>
                <a:spcPts val="3283"/>
              </a:lnSpc>
              <a:buFont typeface="Arial"/>
              <a:buChar char="•"/>
            </a:pPr>
            <a:r>
              <a:rPr lang="en-US" sz="1556">
                <a:solidFill>
                  <a:srgbClr val="000000"/>
                </a:solidFill>
                <a:latin typeface="Roboto Bold"/>
              </a:rPr>
              <a:t>Elastic Metrics: </a:t>
            </a:r>
            <a:r>
              <a:rPr lang="en-US" sz="1556">
                <a:solidFill>
                  <a:srgbClr val="000000"/>
                </a:solidFill>
                <a:latin typeface="Roboto"/>
              </a:rPr>
              <a:t>Dễ dàng theo dõi các thông số như sử dụng CPU, tải hệ thống, sử dụng bộ nhớ và lưu lượng mạng.</a:t>
            </a:r>
          </a:p>
          <a:p>
            <a:pPr algn="just" marL="335962" indent="-167981" lvl="1">
              <a:lnSpc>
                <a:spcPts val="3283"/>
              </a:lnSpc>
              <a:buFont typeface="Arial"/>
              <a:buChar char="•"/>
            </a:pPr>
            <a:r>
              <a:rPr lang="en-US" sz="1556">
                <a:solidFill>
                  <a:srgbClr val="000000"/>
                </a:solidFill>
                <a:latin typeface="Roboto Bold"/>
              </a:rPr>
              <a:t>Elastic Uptime: </a:t>
            </a:r>
            <a:r>
              <a:rPr lang="en-US" sz="1556">
                <a:solidFill>
                  <a:srgbClr val="000000"/>
                </a:solidFill>
                <a:latin typeface="Roboto"/>
              </a:rPr>
              <a:t>Giúp kết nối các điểm, tương quan hoạt động và giải quyết vấn đề một cách nhanh chóng.</a:t>
            </a:r>
          </a:p>
          <a:p>
            <a:pPr algn="just" marL="335962" indent="-167981" lvl="1">
              <a:lnSpc>
                <a:spcPts val="3283"/>
              </a:lnSpc>
              <a:buFont typeface="Arial"/>
              <a:buChar char="•"/>
            </a:pPr>
            <a:r>
              <a:rPr lang="en-US" sz="1556">
                <a:solidFill>
                  <a:srgbClr val="000000"/>
                </a:solidFill>
                <a:latin typeface="Roboto Bold"/>
              </a:rPr>
              <a:t>Elastic Security: </a:t>
            </a:r>
            <a:r>
              <a:rPr lang="en-US" sz="1556">
                <a:solidFill>
                  <a:srgbClr val="000000"/>
                </a:solidFill>
                <a:latin typeface="Roboto"/>
              </a:rPr>
              <a:t>Trang bị các giải pháp an ninh để ngăn chặn, phát hiện và đáp ứng các mối đe dọa</a:t>
            </a:r>
          </a:p>
        </p:txBody>
      </p:sp>
      <p:grpSp>
        <p:nvGrpSpPr>
          <p:cNvPr name="Group 6" id="6"/>
          <p:cNvGrpSpPr/>
          <p:nvPr/>
        </p:nvGrpSpPr>
        <p:grpSpPr>
          <a:xfrm rot="0">
            <a:off x="-446266" y="0"/>
            <a:ext cx="11950339" cy="953895"/>
            <a:chOff x="0" y="0"/>
            <a:chExt cx="15933786" cy="1271860"/>
          </a:xfrm>
        </p:grpSpPr>
        <p:grpSp>
          <p:nvGrpSpPr>
            <p:cNvPr name="Group 7" id="7"/>
            <p:cNvGrpSpPr/>
            <p:nvPr/>
          </p:nvGrpSpPr>
          <p:grpSpPr>
            <a:xfrm rot="0">
              <a:off x="0" y="0"/>
              <a:ext cx="15933786" cy="593575"/>
              <a:chOff x="0" y="0"/>
              <a:chExt cx="5901402" cy="219842"/>
            </a:xfrm>
          </p:grpSpPr>
          <p:sp>
            <p:nvSpPr>
              <p:cNvPr name="Freeform 8" id="8"/>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9" id="9"/>
              <p:cNvSpPr txBox="true"/>
              <p:nvPr/>
            </p:nvSpPr>
            <p:spPr>
              <a:xfrm>
                <a:off x="0" y="-28575"/>
                <a:ext cx="5901402" cy="248417"/>
              </a:xfrm>
              <a:prstGeom prst="rect">
                <a:avLst/>
              </a:prstGeom>
            </p:spPr>
            <p:txBody>
              <a:bodyPr anchor="ctr" rtlCol="false" tIns="27093" lIns="27093" bIns="27093" rIns="27093"/>
              <a:lstStyle/>
              <a:p>
                <a:pPr algn="ctr">
                  <a:lnSpc>
                    <a:spcPts val="1418"/>
                  </a:lnSpc>
                </a:pPr>
              </a:p>
            </p:txBody>
          </p:sp>
        </p:grpSp>
        <p:sp>
          <p:nvSpPr>
            <p:cNvPr name="AutoShape 10" id="10"/>
            <p:cNvSpPr/>
            <p:nvPr/>
          </p:nvSpPr>
          <p:spPr>
            <a:xfrm>
              <a:off x="1164105" y="437507"/>
              <a:ext cx="266728" cy="312135"/>
            </a:xfrm>
            <a:prstGeom prst="line">
              <a:avLst/>
            </a:prstGeom>
            <a:ln cap="flat" w="50800">
              <a:solidFill>
                <a:srgbClr val="F9B680"/>
              </a:solidFill>
              <a:prstDash val="solid"/>
              <a:headEnd type="none" len="sm" w="sm"/>
              <a:tailEnd type="none" len="sm" w="sm"/>
            </a:ln>
          </p:spPr>
        </p:sp>
        <p:sp>
          <p:nvSpPr>
            <p:cNvPr name="AutoShape 11" id="11"/>
            <p:cNvSpPr/>
            <p:nvPr/>
          </p:nvSpPr>
          <p:spPr>
            <a:xfrm>
              <a:off x="1406749" y="437507"/>
              <a:ext cx="266728" cy="312135"/>
            </a:xfrm>
            <a:prstGeom prst="line">
              <a:avLst/>
            </a:prstGeom>
            <a:ln cap="flat" w="50800">
              <a:solidFill>
                <a:srgbClr val="F9B680"/>
              </a:solidFill>
              <a:prstDash val="solid"/>
              <a:headEnd type="none" len="sm" w="sm"/>
              <a:tailEnd type="none" len="sm" w="sm"/>
            </a:ln>
          </p:spPr>
        </p:sp>
        <p:sp>
          <p:nvSpPr>
            <p:cNvPr name="AutoShape 12" id="12"/>
            <p:cNvSpPr/>
            <p:nvPr/>
          </p:nvSpPr>
          <p:spPr>
            <a:xfrm>
              <a:off x="1649393" y="437507"/>
              <a:ext cx="266728" cy="312135"/>
            </a:xfrm>
            <a:prstGeom prst="line">
              <a:avLst/>
            </a:prstGeom>
            <a:ln cap="flat" w="50800">
              <a:solidFill>
                <a:srgbClr val="F9B680"/>
              </a:solidFill>
              <a:prstDash val="solid"/>
              <a:headEnd type="none" len="sm" w="sm"/>
              <a:tailEnd type="none" len="sm" w="sm"/>
            </a:ln>
          </p:spPr>
        </p:sp>
        <p:sp>
          <p:nvSpPr>
            <p:cNvPr name="AutoShape 13" id="13"/>
            <p:cNvSpPr/>
            <p:nvPr/>
          </p:nvSpPr>
          <p:spPr>
            <a:xfrm>
              <a:off x="1892037" y="437507"/>
              <a:ext cx="266728" cy="312135"/>
            </a:xfrm>
            <a:prstGeom prst="line">
              <a:avLst/>
            </a:prstGeom>
            <a:ln cap="flat" w="50800">
              <a:solidFill>
                <a:srgbClr val="F9B680"/>
              </a:solidFill>
              <a:prstDash val="solid"/>
              <a:headEnd type="none" len="sm" w="sm"/>
              <a:tailEnd type="none" len="sm" w="sm"/>
            </a:ln>
          </p:spPr>
        </p:sp>
        <p:sp>
          <p:nvSpPr>
            <p:cNvPr name="AutoShape 14" id="14"/>
            <p:cNvSpPr/>
            <p:nvPr/>
          </p:nvSpPr>
          <p:spPr>
            <a:xfrm>
              <a:off x="2134681" y="437507"/>
              <a:ext cx="266728" cy="312135"/>
            </a:xfrm>
            <a:prstGeom prst="line">
              <a:avLst/>
            </a:prstGeom>
            <a:ln cap="flat" w="50800">
              <a:solidFill>
                <a:srgbClr val="F9B680"/>
              </a:solidFill>
              <a:prstDash val="solid"/>
              <a:headEnd type="none" len="sm" w="sm"/>
              <a:tailEnd type="none" len="sm" w="sm"/>
            </a:ln>
          </p:spPr>
        </p:sp>
        <p:sp>
          <p:nvSpPr>
            <p:cNvPr name="AutoShape 15" id="15"/>
            <p:cNvSpPr/>
            <p:nvPr/>
          </p:nvSpPr>
          <p:spPr>
            <a:xfrm>
              <a:off x="2377325" y="437507"/>
              <a:ext cx="266728" cy="312135"/>
            </a:xfrm>
            <a:prstGeom prst="line">
              <a:avLst/>
            </a:prstGeom>
            <a:ln cap="flat" w="50800">
              <a:solidFill>
                <a:srgbClr val="F9B680"/>
              </a:solidFill>
              <a:prstDash val="solid"/>
              <a:headEnd type="none" len="sm" w="sm"/>
              <a:tailEnd type="none" len="sm" w="sm"/>
            </a:ln>
          </p:spPr>
        </p:sp>
        <p:sp>
          <p:nvSpPr>
            <p:cNvPr name="AutoShape 16" id="16"/>
            <p:cNvSpPr/>
            <p:nvPr/>
          </p:nvSpPr>
          <p:spPr>
            <a:xfrm>
              <a:off x="2619969" y="437507"/>
              <a:ext cx="266728" cy="312135"/>
            </a:xfrm>
            <a:prstGeom prst="line">
              <a:avLst/>
            </a:prstGeom>
            <a:ln cap="flat" w="50800">
              <a:solidFill>
                <a:srgbClr val="F9B680"/>
              </a:solidFill>
              <a:prstDash val="solid"/>
              <a:headEnd type="none" len="sm" w="sm"/>
              <a:tailEnd type="none" len="sm" w="sm"/>
            </a:ln>
          </p:spPr>
        </p:sp>
        <p:sp>
          <p:nvSpPr>
            <p:cNvPr name="AutoShape 17" id="17"/>
            <p:cNvSpPr/>
            <p:nvPr/>
          </p:nvSpPr>
          <p:spPr>
            <a:xfrm>
              <a:off x="2862613" y="437507"/>
              <a:ext cx="266728" cy="312135"/>
            </a:xfrm>
            <a:prstGeom prst="line">
              <a:avLst/>
            </a:prstGeom>
            <a:ln cap="flat" w="50800">
              <a:solidFill>
                <a:srgbClr val="F9B680"/>
              </a:solidFill>
              <a:prstDash val="solid"/>
              <a:headEnd type="none" len="sm" w="sm"/>
              <a:tailEnd type="none" len="sm" w="sm"/>
            </a:ln>
          </p:spPr>
        </p:sp>
        <p:sp>
          <p:nvSpPr>
            <p:cNvPr name="Freeform 18" id="18"/>
            <p:cNvSpPr/>
            <p:nvPr/>
          </p:nvSpPr>
          <p:spPr>
            <a:xfrm flipH="false" flipV="false" rot="0">
              <a:off x="8235309" y="225780"/>
              <a:ext cx="5364512" cy="1046080"/>
            </a:xfrm>
            <a:custGeom>
              <a:avLst/>
              <a:gdLst/>
              <a:ahLst/>
              <a:cxnLst/>
              <a:rect r="r" b="b" t="t" l="l"/>
              <a:pathLst>
                <a:path h="1046080" w="5364512">
                  <a:moveTo>
                    <a:pt x="0" y="0"/>
                  </a:moveTo>
                  <a:lnTo>
                    <a:pt x="5364512" y="0"/>
                  </a:lnTo>
                  <a:lnTo>
                    <a:pt x="5364512" y="1046080"/>
                  </a:lnTo>
                  <a:lnTo>
                    <a:pt x="0" y="104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9022080" y="218134"/>
            <a:ext cx="731520" cy="691695"/>
          </a:xfrm>
          <a:prstGeom prst="rect">
            <a:avLst/>
          </a:prstGeom>
        </p:spPr>
        <p:txBody>
          <a:bodyPr anchor="t" rtlCol="false" tIns="0" lIns="0" bIns="0" rIns="0">
            <a:spAutoFit/>
          </a:bodyPr>
          <a:lstStyle/>
          <a:p>
            <a:pPr algn="l">
              <a:lnSpc>
                <a:spcPts val="5508"/>
              </a:lnSpc>
            </a:pPr>
            <a:r>
              <a:rPr lang="en-US" sz="4590">
                <a:solidFill>
                  <a:srgbClr val="D18547"/>
                </a:solidFill>
                <a:latin typeface="Oswald Bold"/>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DAGHpnHuU44</dc:identifier>
  <dcterms:modified xsi:type="dcterms:W3CDTF">2011-08-01T06:04:30Z</dcterms:modified>
  <cp:revision>1</cp:revision>
  <dc:title>ELK Stack (Thuyết trình (4:3))</dc:title>
</cp:coreProperties>
</file>